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6" r:id="rId4"/>
    <p:sldId id="258" r:id="rId5"/>
    <p:sldId id="259" r:id="rId6"/>
    <p:sldId id="264" r:id="rId7"/>
    <p:sldId id="263" r:id="rId8"/>
    <p:sldId id="265" r:id="rId9"/>
    <p:sldId id="266" r:id="rId10"/>
    <p:sldId id="282" r:id="rId11"/>
    <p:sldId id="269" r:id="rId12"/>
    <p:sldId id="274" r:id="rId13"/>
    <p:sldId id="273" r:id="rId14"/>
    <p:sldId id="275" r:id="rId15"/>
    <p:sldId id="272" r:id="rId16"/>
    <p:sldId id="270" r:id="rId17"/>
    <p:sldId id="277" r:id="rId18"/>
    <p:sldId id="276" r:id="rId19"/>
    <p:sldId id="278" r:id="rId20"/>
    <p:sldId id="271" r:id="rId21"/>
    <p:sldId id="267" r:id="rId22"/>
    <p:sldId id="281" r:id="rId23"/>
    <p:sldId id="283" r:id="rId24"/>
    <p:sldId id="268" r:id="rId25"/>
    <p:sldId id="279"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840" autoAdjust="0"/>
  </p:normalViewPr>
  <p:slideViewPr>
    <p:cSldViewPr snapToGrid="0">
      <p:cViewPr varScale="1">
        <p:scale>
          <a:sx n="49" d="100"/>
          <a:sy n="49" d="100"/>
        </p:scale>
        <p:origin x="1458" y="5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E8EF7-4A4B-4F7C-8A2B-CE24B5C29AED}" type="datetimeFigureOut">
              <a:rPr lang="en-US" smtClean="0"/>
              <a:t>10/10/2019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6B897-98EB-4384-B53D-08634FDF2C0F}" type="slidenum">
              <a:rPr lang="en-US" smtClean="0"/>
              <a:t>‹#›</a:t>
            </a:fld>
            <a:endParaRPr lang="en-US" dirty="0"/>
          </a:p>
        </p:txBody>
      </p:sp>
    </p:spTree>
    <p:extLst>
      <p:ext uri="{BB962C8B-B14F-4D97-AF65-F5344CB8AC3E}">
        <p14:creationId xmlns:p14="http://schemas.microsoft.com/office/powerpoint/2010/main" val="7126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6B897-98EB-4384-B53D-08634FDF2C0F}" type="slidenum">
              <a:rPr lang="en-US" smtClean="0"/>
              <a:t>2</a:t>
            </a:fld>
            <a:endParaRPr lang="en-US" dirty="0"/>
          </a:p>
        </p:txBody>
      </p:sp>
    </p:spTree>
    <p:extLst>
      <p:ext uri="{BB962C8B-B14F-4D97-AF65-F5344CB8AC3E}">
        <p14:creationId xmlns:p14="http://schemas.microsoft.com/office/powerpoint/2010/main" val="252943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you start, ask yourself these things. </a:t>
            </a:r>
          </a:p>
          <a:p>
            <a:pPr marL="342900" indent="-342900">
              <a:buFont typeface="Arial" panose="020B0604020202020204" pitchFamily="34" charset="0"/>
              <a:buChar char="•"/>
            </a:pPr>
            <a:r>
              <a:rPr lang="en-US" sz="2400" dirty="0"/>
              <a:t>What are your goals?</a:t>
            </a:r>
          </a:p>
          <a:p>
            <a:pPr marL="342900" indent="-342900">
              <a:buFont typeface="Arial" panose="020B0604020202020204" pitchFamily="34" charset="0"/>
              <a:buChar char="•"/>
            </a:pPr>
            <a:r>
              <a:rPr lang="en-US" sz="2400" dirty="0"/>
              <a:t>What to accomplish by self-publishing?</a:t>
            </a:r>
          </a:p>
          <a:p>
            <a:pPr marL="342900" indent="-342900">
              <a:buFont typeface="Arial" panose="020B0604020202020204" pitchFamily="34" charset="0"/>
              <a:buChar char="•"/>
            </a:pPr>
            <a:r>
              <a:rPr lang="en-US" sz="2400" dirty="0"/>
              <a:t>Are you ready for all that’s involved? Entrepreneurial endeavor. </a:t>
            </a:r>
          </a:p>
          <a:p>
            <a:pPr marL="800100" lvl="1" indent="-342900">
              <a:buFont typeface="Arial" panose="020B0604020202020204" pitchFamily="34" charset="0"/>
              <a:buChar char="•"/>
            </a:pPr>
            <a:r>
              <a:rPr lang="en-US" sz="2400" dirty="0"/>
              <a:t>Cover design, typesetting and formatting, copy editing and proofing, accounting and taxes, distribution, PR</a:t>
            </a:r>
          </a:p>
          <a:p>
            <a:pPr marL="342900" indent="-342900">
              <a:buFont typeface="Arial" panose="020B0604020202020204" pitchFamily="34" charset="0"/>
              <a:buChar char="•"/>
            </a:pPr>
            <a:r>
              <a:rPr lang="en-US" sz="2400" dirty="0"/>
              <a:t>Before you do anything, start with social media and website and email list.</a:t>
            </a:r>
          </a:p>
          <a:p>
            <a:pPr marL="800100" lvl="1" indent="-342900">
              <a:buFont typeface="Arial" panose="020B0604020202020204" pitchFamily="34" charset="0"/>
              <a:buChar char="•"/>
            </a:pPr>
            <a:r>
              <a:rPr lang="en-US" sz="2400" dirty="0"/>
              <a:t>Social is free, just takes time. Need to drive people somewhere. Also need to start building an audience. </a:t>
            </a:r>
          </a:p>
          <a:p>
            <a:pPr marL="800100" lvl="1" indent="-342900">
              <a:buFont typeface="Arial" panose="020B0604020202020204" pitchFamily="34" charset="0"/>
              <a:buChar char="•"/>
            </a:pPr>
            <a:r>
              <a:rPr lang="en-US" sz="2400" dirty="0"/>
              <a:t>Website domain names are cheap ($10-$15 per year); website hosts can be paid (I use Jimdo, which is like $100 a year) too or there are free versions.</a:t>
            </a:r>
          </a:p>
          <a:p>
            <a:pPr marL="800100" lvl="1" indent="-342900">
              <a:buFont typeface="Arial" panose="020B0604020202020204" pitchFamily="34" charset="0"/>
              <a:buChar char="•"/>
            </a:pPr>
            <a:r>
              <a:rPr lang="en-US" sz="2400" dirty="0"/>
              <a:t>Mailchimp is what I use for mailing list. Lots of analytics and segmentation tools. Free to use until you get to 2K people or so. Other options too. </a:t>
            </a:r>
          </a:p>
          <a:p>
            <a:pPr marL="342900" indent="-342900">
              <a:buFont typeface="Arial" panose="020B0604020202020204" pitchFamily="34" charset="0"/>
              <a:buChar char="•"/>
            </a:pPr>
            <a:r>
              <a:rPr lang="en-US" sz="2400" dirty="0"/>
              <a:t>At this point, we’ll assume you have a completed and polished manuscript. Now come the decisions:</a:t>
            </a:r>
          </a:p>
          <a:p>
            <a:pPr marL="342900" indent="-342900">
              <a:buFont typeface="Arial" panose="020B0604020202020204" pitchFamily="34" charset="0"/>
              <a:buChar char="•"/>
            </a:pPr>
            <a:r>
              <a:rPr lang="en-US" sz="2400" dirty="0"/>
              <a:t>Formats: </a:t>
            </a:r>
          </a:p>
          <a:p>
            <a:pPr marL="742950" lvl="1" indent="-285750">
              <a:buFont typeface="Arial" panose="020B0604020202020204" pitchFamily="34" charset="0"/>
              <a:buChar char="•"/>
            </a:pPr>
            <a:r>
              <a:rPr lang="en-US" sz="1800" dirty="0"/>
              <a:t>E-Book</a:t>
            </a:r>
          </a:p>
          <a:p>
            <a:pPr marL="742950" lvl="1" indent="-285750">
              <a:buFont typeface="Arial" panose="020B0604020202020204" pitchFamily="34" charset="0"/>
              <a:buChar char="•"/>
            </a:pPr>
            <a:r>
              <a:rPr lang="en-US" sz="1800" dirty="0"/>
              <a:t>Paperback</a:t>
            </a:r>
          </a:p>
          <a:p>
            <a:pPr marL="742950" lvl="1" indent="-285750">
              <a:buFont typeface="Arial" panose="020B0604020202020204" pitchFamily="34" charset="0"/>
              <a:buChar char="•"/>
            </a:pPr>
            <a:r>
              <a:rPr lang="en-US" sz="1800" dirty="0"/>
              <a:t>Audio</a:t>
            </a:r>
          </a:p>
          <a:p>
            <a:pPr marL="742950" lvl="1" indent="-285750">
              <a:buFont typeface="Arial" panose="020B0604020202020204" pitchFamily="34" charset="0"/>
              <a:buChar char="•"/>
            </a:pPr>
            <a:r>
              <a:rPr lang="en-US" sz="1800" dirty="0"/>
              <a:t>Sometimes hardcover</a:t>
            </a:r>
          </a:p>
          <a:p>
            <a:pPr marL="742950" lvl="1" indent="-285750">
              <a:buFont typeface="Arial" panose="020B0604020202020204" pitchFamily="34" charset="0"/>
              <a:buChar char="•"/>
            </a:pPr>
            <a:r>
              <a:rPr lang="en-US" sz="1800" dirty="0"/>
              <a:t>Who to use? I used Amazon’s Kindle Direct Publishing since they dominate the market.</a:t>
            </a:r>
          </a:p>
          <a:p>
            <a:pPr marL="342900" indent="-342900">
              <a:buFont typeface="Arial" panose="020B0604020202020204" pitchFamily="34" charset="0"/>
              <a:buChar char="•"/>
            </a:pPr>
            <a:r>
              <a:rPr lang="en-US" sz="2400" dirty="0"/>
              <a:t>Buy your own ISBNs or use publishers? </a:t>
            </a:r>
          </a:p>
          <a:p>
            <a:pPr marL="342900" indent="-342900">
              <a:buFont typeface="Arial" panose="020B0604020202020204" pitchFamily="34" charset="0"/>
              <a:buChar char="•"/>
            </a:pPr>
            <a:r>
              <a:rPr lang="en-US" sz="2400" dirty="0"/>
              <a:t>Distribution.</a:t>
            </a:r>
          </a:p>
          <a:p>
            <a:pPr marL="742950" lvl="1" indent="-285750">
              <a:buFont typeface="Arial" panose="020B0604020202020204" pitchFamily="34" charset="0"/>
              <a:buChar char="•"/>
            </a:pPr>
            <a:r>
              <a:rPr lang="en-US" sz="1800" dirty="0"/>
              <a:t>Depending on the distributor, self-published books are eligible to be ordered by bookstores and libraries. Though the probably won’t. Locally they may.</a:t>
            </a:r>
          </a:p>
          <a:p>
            <a:pPr marL="742950" lvl="1" indent="-285750">
              <a:buFont typeface="Arial" panose="020B0604020202020204" pitchFamily="34" charset="0"/>
              <a:buChar char="•"/>
            </a:pPr>
            <a:r>
              <a:rPr lang="en-US" sz="1800" dirty="0"/>
              <a:t>Amazon, B&amp;N, Indie bookstores (consignment), Smashwords does iTunes and Nook and libraries/Overdrive, and a bunch others. Other similar services or can upload to each directly. Smashwords has a special formatting guide that will allow one book to be used on all platforms. Super complex, but doable. </a:t>
            </a:r>
          </a:p>
          <a:p>
            <a:pPr marL="742950" lvl="1" indent="-285750">
              <a:buFont typeface="Arial" panose="020B0604020202020204" pitchFamily="34" charset="0"/>
              <a:buChar char="•"/>
            </a:pPr>
            <a:r>
              <a:rPr lang="en-US" sz="1800" dirty="0"/>
              <a:t>Can also sell on personal website. Though I think you’ll find you need a paid “business” account for your site to set up a store. Jimdo uses PayPal as payment, so it’s secure for everyone.</a:t>
            </a:r>
            <a:endParaRPr lang="en-US" sz="2400" dirty="0"/>
          </a:p>
          <a:p>
            <a:pPr marL="342900" indent="-342900">
              <a:buFont typeface="Arial" panose="020B0604020202020204" pitchFamily="34" charset="0"/>
              <a:buChar char="•"/>
            </a:pPr>
            <a:r>
              <a:rPr lang="en-US" sz="1800" dirty="0"/>
              <a:t>Pricing. You’ll see what you’ll make vs what the distributor will make. Fair warning: You’ll be alarmed. You don’t make that much.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Once set up: Amazon Author Pages (US and international), Amazon rankings and Bookscan, Goodreads, LibraryThing, others you’ll be active 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Continuous marketing. </a:t>
            </a:r>
          </a:p>
        </p:txBody>
      </p:sp>
      <p:sp>
        <p:nvSpPr>
          <p:cNvPr id="4" name="Slide Number Placeholder 3"/>
          <p:cNvSpPr>
            <a:spLocks noGrp="1"/>
          </p:cNvSpPr>
          <p:nvPr>
            <p:ph type="sldNum" sz="quarter" idx="5"/>
          </p:nvPr>
        </p:nvSpPr>
        <p:spPr/>
        <p:txBody>
          <a:bodyPr/>
          <a:lstStyle/>
          <a:p>
            <a:fld id="{31B6B897-98EB-4384-B53D-08634FDF2C0F}" type="slidenum">
              <a:rPr lang="en-US" smtClean="0"/>
              <a:t>11</a:t>
            </a:fld>
            <a:endParaRPr lang="en-US" dirty="0"/>
          </a:p>
        </p:txBody>
      </p:sp>
    </p:spTree>
    <p:extLst>
      <p:ext uri="{BB962C8B-B14F-4D97-AF65-F5344CB8AC3E}">
        <p14:creationId xmlns:p14="http://schemas.microsoft.com/office/powerpoint/2010/main" val="331686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Upload manuscript, cover 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you don’t see is all the interior formatting.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Leave large enough margins for printing and binding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Blank pages and chapters starting on a certain side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Font size and style.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Justified text so text is even on right edge.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Hyphenation or not when a word extends from one line to the next.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Chapter heading and page breaks and paragraph breaks—wrong formatting with screw up the file. Especially with e-book.</a:t>
            </a:r>
          </a:p>
          <a:p>
            <a:pPr marL="171450" indent="-171450">
              <a:buFont typeface="Arial" panose="020B0604020202020204" pitchFamily="34" charset="0"/>
              <a:buChar char="•"/>
            </a:pPr>
            <a:r>
              <a:rPr lang="en-US" dirty="0"/>
              <a:t>This is a back cover taken right from Amazon Direct Publishing</a:t>
            </a:r>
          </a:p>
          <a:p>
            <a:pPr marL="628650" lvl="1" indent="-171450">
              <a:buFont typeface="Arial" panose="020B0604020202020204" pitchFamily="34" charset="0"/>
              <a:buChar char="•"/>
            </a:pPr>
            <a:r>
              <a:rPr lang="en-US" dirty="0"/>
              <a:t>As you can see, so many measurements and specifications. </a:t>
            </a:r>
          </a:p>
          <a:p>
            <a:pPr marL="628650" lvl="1" indent="-171450">
              <a:buFont typeface="Arial" panose="020B0604020202020204" pitchFamily="34" charset="0"/>
              <a:buChar char="•"/>
            </a:pPr>
            <a:r>
              <a:rPr lang="en-US" dirty="0"/>
              <a:t>Spine width changes based on pages in the book.</a:t>
            </a:r>
          </a:p>
          <a:p>
            <a:pPr marL="628650" lvl="1" indent="-171450">
              <a:buFont typeface="Arial" panose="020B0604020202020204" pitchFamily="34" charset="0"/>
              <a:buChar char="•"/>
            </a:pPr>
            <a:r>
              <a:rPr lang="en-US" dirty="0"/>
              <a:t>Really need a designer who know what they’re doing.</a:t>
            </a:r>
          </a:p>
          <a:p>
            <a:pPr marL="628650" lvl="1" indent="-171450">
              <a:buFont typeface="Arial" panose="020B0604020202020204" pitchFamily="34" charset="0"/>
              <a:buChar char="•"/>
            </a:pPr>
            <a:r>
              <a:rPr lang="en-US" dirty="0"/>
              <a:t>For Deception, I made the font size smaller down the line to make the book thinner and cheaper to produce and sell, so I had my designer give me the Photoshop file and I adjusted the size.</a:t>
            </a:r>
          </a:p>
          <a:p>
            <a:pPr marL="628650" lvl="1" indent="-171450">
              <a:buFont typeface="Arial" panose="020B0604020202020204" pitchFamily="34" charset="0"/>
              <a:buChar char="•"/>
            </a:pPr>
            <a:r>
              <a:rPr lang="en-US" dirty="0"/>
              <a:t>Printers do tell you the dimensions needed based on page count, so I just followed the specs with my limited Photoshop skills. </a:t>
            </a:r>
          </a:p>
          <a:p>
            <a:pPr marL="628650" lvl="1" indent="-171450">
              <a:buFont typeface="Arial" panose="020B0604020202020204" pitchFamily="34" charset="0"/>
              <a:buChar char="•"/>
            </a:pPr>
            <a:r>
              <a:rPr lang="en-US" dirty="0"/>
              <a:t>If dimensions are off, the printer will reject it. Or mistakes can happen during trimming and binding, so make sure you review a hard copy proof. </a:t>
            </a:r>
          </a:p>
          <a:p>
            <a:pPr marL="171450" indent="-171450">
              <a:buFont typeface="Arial" panose="020B0604020202020204" pitchFamily="34" charset="0"/>
              <a:buChar char="•"/>
            </a:pPr>
            <a:r>
              <a:rPr lang="en-US" dirty="0"/>
              <a:t>Decide the trim/book size, paper type, and color, cover finish, font size and page count and pricing impact.</a:t>
            </a:r>
          </a:p>
          <a:p>
            <a:pPr marL="628650" lvl="1" indent="-171450">
              <a:buFont typeface="Arial" panose="020B0604020202020204" pitchFamily="34" charset="0"/>
              <a:buChar char="•"/>
            </a:pPr>
            <a:r>
              <a:rPr lang="en-US" dirty="0"/>
              <a:t>So much creative freedom to decide everything. But lots of decisions to make too. </a:t>
            </a:r>
          </a:p>
          <a:p>
            <a:pPr marL="628650" lvl="1" indent="-171450">
              <a:buFont typeface="Arial" panose="020B0604020202020204" pitchFamily="34" charset="0"/>
              <a:buChar char="•"/>
            </a:pPr>
            <a:r>
              <a:rPr lang="en-US" dirty="0"/>
              <a:t>Also need a barcode with the Bowker registered ISBN. You can look up how to get a barcode that will actually work. </a:t>
            </a:r>
          </a:p>
          <a:p>
            <a:pPr marL="628650" lvl="1" indent="-171450">
              <a:buFont typeface="Arial" panose="020B0604020202020204" pitchFamily="34" charset="0"/>
              <a:buChar char="•"/>
            </a:pPr>
            <a:r>
              <a:rPr lang="en-US" dirty="0"/>
              <a:t>Keywords to make it searchable (things like thriller or murder or whatever) and categories (genre and BISAC codes, which help to identify the book’s placement in catalogues and the Library of Congress). </a:t>
            </a:r>
          </a:p>
          <a:p>
            <a:pPr marL="171450" indent="-171450">
              <a:buFont typeface="Arial" panose="020B0604020202020204" pitchFamily="34" charset="0"/>
              <a:buChar char="•"/>
            </a:pPr>
            <a:r>
              <a:rPr lang="en-US" dirty="0"/>
              <a:t>As mentioned before, now you decide pricing and distribution and publication date. </a:t>
            </a:r>
          </a:p>
          <a:p>
            <a:pPr marL="171450" indent="-171450">
              <a:buFont typeface="Arial" panose="020B0604020202020204" pitchFamily="34" charset="0"/>
              <a:buChar char="•"/>
            </a:pPr>
            <a:r>
              <a:rPr lang="en-US" dirty="0"/>
              <a:t>Hard cover would work the same way, though I’ve never done it. Amazon doesn’t offer it. </a:t>
            </a:r>
          </a:p>
        </p:txBody>
      </p:sp>
      <p:sp>
        <p:nvSpPr>
          <p:cNvPr id="4" name="Slide Number Placeholder 3"/>
          <p:cNvSpPr>
            <a:spLocks noGrp="1"/>
          </p:cNvSpPr>
          <p:nvPr>
            <p:ph type="sldNum" sz="quarter" idx="5"/>
          </p:nvPr>
        </p:nvSpPr>
        <p:spPr/>
        <p:txBody>
          <a:bodyPr/>
          <a:lstStyle/>
          <a:p>
            <a:fld id="{31B6B897-98EB-4384-B53D-08634FDF2C0F}" type="slidenum">
              <a:rPr lang="en-US" smtClean="0"/>
              <a:t>12</a:t>
            </a:fld>
            <a:endParaRPr lang="en-US" dirty="0"/>
          </a:p>
        </p:txBody>
      </p:sp>
    </p:spTree>
    <p:extLst>
      <p:ext uri="{BB962C8B-B14F-4D97-AF65-F5344CB8AC3E}">
        <p14:creationId xmlns:p14="http://schemas.microsoft.com/office/powerpoint/2010/main" val="151725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Dashboard on the screen is not mine. But it can be filtered, see sales history, free vs paid book. Royalty amounts are in a chart below this.</a:t>
            </a:r>
          </a:p>
          <a:p>
            <a:pPr marL="171450" indent="-171450">
              <a:buFont typeface="Arial" panose="020B0604020202020204" pitchFamily="34" charset="0"/>
              <a:buChar char="•"/>
            </a:pPr>
            <a:r>
              <a:rPr lang="en-US" dirty="0"/>
              <a:t>The publishing process is the same, just way easier since you’re not dealing with printed specs. Cover is just front and back.</a:t>
            </a:r>
          </a:p>
          <a:p>
            <a:pPr marL="171450" indent="-171450">
              <a:buFont typeface="Arial" panose="020B0604020202020204" pitchFamily="34" charset="0"/>
              <a:buChar char="•"/>
            </a:pPr>
            <a:r>
              <a:rPr lang="en-US" dirty="0"/>
              <a:t>Formatting can be wacky on different platforms though (Kindle vs. iPad vs. mobile device vs. tablet, etc.). So while the system will update it for you, make sure to thoroughly check the digital proofs to ensure the design isn’t wacky though.</a:t>
            </a:r>
          </a:p>
          <a:p>
            <a:pPr marL="171450" indent="-171450">
              <a:buFont typeface="Arial" panose="020B0604020202020204" pitchFamily="34" charset="0"/>
              <a:buChar char="•"/>
            </a:pPr>
            <a:r>
              <a:rPr lang="en-US" dirty="0"/>
              <a:t>As mentioned before, whether it’s Amazon (which is more straightforward) or Smashwords or others, the formatting will be different. </a:t>
            </a:r>
          </a:p>
          <a:p>
            <a:pPr marL="171450" indent="-171450">
              <a:buFont typeface="Arial" panose="020B0604020202020204" pitchFamily="34" charset="0"/>
              <a:buChar char="•"/>
            </a:pPr>
            <a:r>
              <a:rPr lang="en-US" dirty="0"/>
              <a:t>Something to keep in mind. If you find a typo or something, you’ll have to fix it in all file formats and reupload. Exhausting and time consuming. </a:t>
            </a:r>
          </a:p>
          <a:p>
            <a:pPr marL="171450" indent="-171450">
              <a:buFont typeface="Arial" panose="020B0604020202020204" pitchFamily="34" charset="0"/>
              <a:buChar char="•"/>
            </a:pPr>
            <a:r>
              <a:rPr lang="en-US" dirty="0"/>
              <a:t>Like with the physical proof, definitely use the digital preview tool Amazon provides and check to make sure there’s no formatting issues that made it through the system and mess with the formatting. If so, fix and upload and review again. </a:t>
            </a:r>
          </a:p>
          <a:p>
            <a:pPr marL="171450" indent="-171450">
              <a:buFont typeface="Arial" panose="020B0604020202020204" pitchFamily="34" charset="0"/>
              <a:buChar char="•"/>
            </a:pPr>
            <a:r>
              <a:rPr lang="en-US" dirty="0"/>
              <a:t>With other formats like Smashwords, their style guide is super particular and requires lots of section break and TOC links and such. Time consuming.</a:t>
            </a:r>
          </a:p>
          <a:p>
            <a:pPr marL="171450" indent="-171450">
              <a:buFont typeface="Arial" panose="020B0604020202020204" pitchFamily="34" charset="0"/>
              <a:buChar char="•"/>
            </a:pPr>
            <a:r>
              <a:rPr lang="en-US" dirty="0"/>
              <a:t>All that said, you’ll have real time access to sales data and you can play with pricing and royalty rates.</a:t>
            </a:r>
          </a:p>
          <a:p>
            <a:pPr marL="171450" indent="-171450">
              <a:buFont typeface="Arial" panose="020B0604020202020204" pitchFamily="34" charset="0"/>
              <a:buChar char="•"/>
            </a:pPr>
            <a:r>
              <a:rPr lang="en-US" dirty="0"/>
              <a:t>On Amazon, you can take 70% royalties if the book is more than $2.99. Anything less is 35%. </a:t>
            </a:r>
          </a:p>
          <a:p>
            <a:pPr marL="171450" indent="-171450">
              <a:buFont typeface="Arial" panose="020B0604020202020204" pitchFamily="34" charset="0"/>
              <a:buChar char="•"/>
            </a:pPr>
            <a:r>
              <a:rPr lang="en-US" dirty="0"/>
              <a:t>Kindle Unlimited is exclusive to Amazon, so e-books can’t be sold elsewhere. 90 days at a time. Allows promo opportunities. 5 free days every 90 days, countdown deals, paid ads. Free for unlimited users. </a:t>
            </a:r>
          </a:p>
          <a:p>
            <a:pPr marL="171450" indent="-171450">
              <a:buFont typeface="Arial" panose="020B0604020202020204" pitchFamily="34" charset="0"/>
              <a:buChar char="•"/>
            </a:pPr>
            <a:r>
              <a:rPr lang="en-US" dirty="0"/>
              <a:t>You can track live the results of the promo. </a:t>
            </a:r>
          </a:p>
        </p:txBody>
      </p:sp>
      <p:sp>
        <p:nvSpPr>
          <p:cNvPr id="4" name="Slide Number Placeholder 3"/>
          <p:cNvSpPr>
            <a:spLocks noGrp="1"/>
          </p:cNvSpPr>
          <p:nvPr>
            <p:ph type="sldNum" sz="quarter" idx="5"/>
          </p:nvPr>
        </p:nvSpPr>
        <p:spPr/>
        <p:txBody>
          <a:bodyPr/>
          <a:lstStyle/>
          <a:p>
            <a:fld id="{31B6B897-98EB-4384-B53D-08634FDF2C0F}" type="slidenum">
              <a:rPr lang="en-US" smtClean="0"/>
              <a:t>13</a:t>
            </a:fld>
            <a:endParaRPr lang="en-US" dirty="0"/>
          </a:p>
        </p:txBody>
      </p:sp>
    </p:spTree>
    <p:extLst>
      <p:ext uri="{BB962C8B-B14F-4D97-AF65-F5344CB8AC3E}">
        <p14:creationId xmlns:p14="http://schemas.microsoft.com/office/powerpoint/2010/main" val="14941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Audio is an entirely different animal. I’ve only done it once. For Deception.</a:t>
            </a:r>
          </a:p>
          <a:p>
            <a:pPr marL="171450" indent="-171450">
              <a:buFont typeface="Arial" panose="020B0604020202020204" pitchFamily="34" charset="0"/>
              <a:buChar char="•"/>
            </a:pPr>
            <a:r>
              <a:rPr lang="en-US" dirty="0"/>
              <a:t>I used ACX, which is Audible retail. Owned by Amazon.</a:t>
            </a:r>
          </a:p>
          <a:p>
            <a:pPr marL="171450" indent="-171450">
              <a:buFont typeface="Arial" panose="020B0604020202020204" pitchFamily="34" charset="0"/>
              <a:buChar char="•"/>
            </a:pPr>
            <a:r>
              <a:rPr lang="en-US" dirty="0"/>
              <a:t>Basic process: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Upload sample script that has all your characters in it (or the main ones), cover, synopsis/pitch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Specify if you want accents, male/woman, certain voice tones, etc.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Open script for auditions.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Professional voice actors may like your story and send you an audio sample of them reading your script.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weird. Such a unique experience.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like it, agree on contract. ACX has the exclusive rights for 7 years. </a:t>
            </a:r>
          </a:p>
          <a:p>
            <a:pPr marL="628650" lvl="1" indent="-171450">
              <a:buFont typeface="Arial" panose="020B0604020202020204" pitchFamily="34" charset="0"/>
              <a:buChar char="•"/>
            </a:pPr>
            <a:r>
              <a:rPr lang="en-US" dirty="0"/>
              <a:t>Royalty share (no cost to you) vs. flat fee (better actors since they get paid up front)</a:t>
            </a:r>
          </a:p>
          <a:p>
            <a:pPr marL="628650" lvl="1" indent="-171450">
              <a:buFont typeface="Arial" panose="020B0604020202020204" pitchFamily="34" charset="0"/>
              <a:buChar char="•"/>
            </a:pPr>
            <a:r>
              <a:rPr lang="en-US" dirty="0"/>
              <a:t>Date for when first 15 minutes are due, date for when the finished audio is due.</a:t>
            </a:r>
          </a:p>
          <a:p>
            <a:pPr marL="628650" lvl="1" indent="-171450">
              <a:buFont typeface="Arial" panose="020B0604020202020204" pitchFamily="34" charset="0"/>
              <a:buChar char="•"/>
            </a:pPr>
            <a:r>
              <a:rPr lang="en-US" dirty="0"/>
              <a:t>Price determined for you based on length in time</a:t>
            </a:r>
          </a:p>
          <a:p>
            <a:pPr marL="628650" lvl="1" indent="-171450">
              <a:buFont typeface="Arial" panose="020B0604020202020204" pitchFamily="34" charset="0"/>
              <a:buChar char="•"/>
            </a:pPr>
            <a:r>
              <a:rPr lang="en-US" dirty="0"/>
              <a:t>Publish. Actor submits files in the format ACX needs. </a:t>
            </a:r>
          </a:p>
          <a:p>
            <a:pPr marL="628650" lvl="1" indent="-171450">
              <a:buFont typeface="Arial" panose="020B0604020202020204" pitchFamily="34" charset="0"/>
              <a:buChar char="•"/>
            </a:pPr>
            <a:r>
              <a:rPr lang="en-US" dirty="0"/>
              <a:t>Bounties vs. normal sales</a:t>
            </a:r>
          </a:p>
          <a:p>
            <a:pPr marL="628650" lvl="1" indent="-171450">
              <a:buFont typeface="Arial" panose="020B0604020202020204" pitchFamily="34" charset="0"/>
              <a:buChar char="•"/>
            </a:pPr>
            <a:r>
              <a:rPr lang="en-US" dirty="0"/>
              <a:t>Sales/royalties dashboard and tracking similar to KDP.</a:t>
            </a:r>
          </a:p>
          <a:p>
            <a:pPr marL="171450" indent="-171450">
              <a:buFont typeface="Arial" panose="020B0604020202020204" pitchFamily="34" charset="0"/>
              <a:buChar char="•"/>
            </a:pPr>
            <a:r>
              <a:rPr lang="en-US" dirty="0"/>
              <a:t>Will need to update cover with specs of audio format, which is wider. Helpful to had Photoshop file, as I did. </a:t>
            </a:r>
          </a:p>
        </p:txBody>
      </p:sp>
      <p:sp>
        <p:nvSpPr>
          <p:cNvPr id="4" name="Slide Number Placeholder 3"/>
          <p:cNvSpPr>
            <a:spLocks noGrp="1"/>
          </p:cNvSpPr>
          <p:nvPr>
            <p:ph type="sldNum" sz="quarter" idx="5"/>
          </p:nvPr>
        </p:nvSpPr>
        <p:spPr/>
        <p:txBody>
          <a:bodyPr/>
          <a:lstStyle/>
          <a:p>
            <a:fld id="{31B6B897-98EB-4384-B53D-08634FDF2C0F}" type="slidenum">
              <a:rPr lang="en-US" smtClean="0"/>
              <a:t>14</a:t>
            </a:fld>
            <a:endParaRPr lang="en-US" dirty="0"/>
          </a:p>
        </p:txBody>
      </p:sp>
    </p:spTree>
    <p:extLst>
      <p:ext uri="{BB962C8B-B14F-4D97-AF65-F5344CB8AC3E}">
        <p14:creationId xmlns:p14="http://schemas.microsoft.com/office/powerpoint/2010/main" val="360604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self-publishing, traditional publishing is when a publisher does the work—editing, cover design, layout, arranges distribution—and pays you royalties on books sold. Some of the larger houses pay authors an advance—which is an advance on royalties; so instead of receiving royalties on books sold, the author receives money up front. And then if enough books are sold, the author would get additional royalties once they “net out” their advance. It’s a much longer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some writers in the building who’ve been published by bigger houses than I, so this is only my experience. Like you, I’m interested to hear more about their experience. </a:t>
            </a:r>
          </a:p>
        </p:txBody>
      </p:sp>
      <p:sp>
        <p:nvSpPr>
          <p:cNvPr id="4" name="Slide Number Placeholder 3"/>
          <p:cNvSpPr>
            <a:spLocks noGrp="1"/>
          </p:cNvSpPr>
          <p:nvPr>
            <p:ph type="sldNum" sz="quarter" idx="5"/>
          </p:nvPr>
        </p:nvSpPr>
        <p:spPr/>
        <p:txBody>
          <a:bodyPr/>
          <a:lstStyle/>
          <a:p>
            <a:fld id="{31B6B897-98EB-4384-B53D-08634FDF2C0F}" type="slidenum">
              <a:rPr lang="en-US" smtClean="0"/>
              <a:t>15</a:t>
            </a:fld>
            <a:endParaRPr lang="en-US" dirty="0"/>
          </a:p>
        </p:txBody>
      </p:sp>
    </p:spTree>
    <p:extLst>
      <p:ext uri="{BB962C8B-B14F-4D97-AF65-F5344CB8AC3E}">
        <p14:creationId xmlns:p14="http://schemas.microsoft.com/office/powerpoint/2010/main" val="116084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steps:</a:t>
            </a:r>
          </a:p>
          <a:p>
            <a:endParaRPr lang="en-US" dirty="0"/>
          </a:p>
          <a:p>
            <a:pPr marL="171450" indent="-171450">
              <a:buFont typeface="Arial" panose="020B0604020202020204" pitchFamily="34" charset="0"/>
              <a:buChar char="•"/>
            </a:pPr>
            <a:r>
              <a:rPr lang="en-US" dirty="0"/>
              <a:t>For fiction, make sure the manuscript is finished. For non-fiction, this isn’t the case; non-fiction can be sold on concept. Especially if it’s a celebrity of someone with a large existing audience or platform.</a:t>
            </a:r>
          </a:p>
          <a:p>
            <a:pPr marL="628650" lvl="1" indent="-171450">
              <a:buFont typeface="Arial" panose="020B0604020202020204" pitchFamily="34" charset="0"/>
              <a:buChar char="•"/>
            </a:pPr>
            <a:r>
              <a:rPr lang="en-US" dirty="0"/>
              <a:t>Some may disagree, but I’m not in favor of hiring an editor before beginning to shop the manuscript. Reason: Both agents (some) and publishers will suggest edits, and so if you pay out of pocket for an editor, their suggestions may not be in line with what will actually sell the manuscript. </a:t>
            </a:r>
          </a:p>
          <a:p>
            <a:pPr marL="628650" lvl="1" indent="-171450">
              <a:buFont typeface="Arial" panose="020B0604020202020204" pitchFamily="34" charset="0"/>
              <a:buChar char="•"/>
            </a:pPr>
            <a:r>
              <a:rPr lang="en-US" dirty="0"/>
              <a:t>That said, the manuscript should be self-edited many times over and free of as many proofing edits as possible. Hiring a proofreader would be an option if you feel uncomfortable doing it yourself. </a:t>
            </a:r>
          </a:p>
          <a:p>
            <a:pPr marL="171450" indent="-171450">
              <a:buFont typeface="Arial" panose="020B0604020202020204" pitchFamily="34" charset="0"/>
              <a:buChar char="•"/>
            </a:pPr>
            <a:r>
              <a:rPr lang="en-US" dirty="0"/>
              <a:t>A query letter is essentially a one-page pitch letter that tells an agent or publisher what your book is about. </a:t>
            </a:r>
          </a:p>
          <a:p>
            <a:pPr marL="628650" lvl="1" indent="-171450">
              <a:buFont typeface="Arial" panose="020B0604020202020204" pitchFamily="34" charset="0"/>
              <a:buChar char="•"/>
            </a:pPr>
            <a:r>
              <a:rPr lang="en-US" dirty="0"/>
              <a:t>Think of it as a resume. Include brief book description, bio, credentials if applicable.</a:t>
            </a:r>
          </a:p>
          <a:p>
            <a:pPr marL="628650" lvl="1" indent="-171450">
              <a:buFont typeface="Arial" panose="020B0604020202020204" pitchFamily="34" charset="0"/>
              <a:buChar char="•"/>
            </a:pPr>
            <a:r>
              <a:rPr lang="en-US" dirty="0"/>
              <a:t>I’ll talk about these more in depth later. </a:t>
            </a:r>
          </a:p>
          <a:p>
            <a:pPr marL="171450" indent="-171450">
              <a:buFont typeface="Arial" panose="020B0604020202020204" pitchFamily="34" charset="0"/>
              <a:buChar char="•"/>
            </a:pPr>
            <a:r>
              <a:rPr lang="en-US" dirty="0"/>
              <a:t>Full synopsis is a more like a book jacket description. Some agents ask for a lengthy one which may include revealing the entire storyline. If that’s the case, write one.</a:t>
            </a:r>
          </a:p>
          <a:p>
            <a:pPr marL="171450" indent="-171450">
              <a:buFont typeface="Arial" panose="020B0604020202020204" pitchFamily="34" charset="0"/>
              <a:buChar char="•"/>
            </a:pPr>
            <a:r>
              <a:rPr lang="en-US" dirty="0"/>
              <a:t>Use the available resources to begin researching literary agents and/or publishers.</a:t>
            </a:r>
          </a:p>
          <a:p>
            <a:pPr marL="628650" lvl="1" indent="-171450">
              <a:buFont typeface="Arial" panose="020B0604020202020204" pitchFamily="34" charset="0"/>
              <a:buChar char="•"/>
            </a:pPr>
            <a:r>
              <a:rPr lang="en-US" dirty="0"/>
              <a:t>Don’t pitch them both at the same time.</a:t>
            </a:r>
          </a:p>
          <a:p>
            <a:pPr marL="628650" lvl="1" indent="-171450">
              <a:buFont typeface="Arial" panose="020B0604020202020204" pitchFamily="34" charset="0"/>
              <a:buChar char="•"/>
            </a:pPr>
            <a:r>
              <a:rPr lang="en-US" dirty="0"/>
              <a:t>Be prepared to need to prepare different materials as you query.</a:t>
            </a:r>
          </a:p>
          <a:p>
            <a:pPr marL="628650" lvl="1" indent="-171450">
              <a:buFont typeface="Arial" panose="020B0604020202020204" pitchFamily="34" charset="0"/>
              <a:buChar char="•"/>
            </a:pPr>
            <a:r>
              <a:rPr lang="en-US" dirty="0"/>
              <a:t>I’ll talk more about literary agents later. </a:t>
            </a:r>
          </a:p>
          <a:p>
            <a:pPr marL="628650" lvl="1" indent="-171450">
              <a:buFont typeface="Arial" panose="020B0604020202020204" pitchFamily="34" charset="0"/>
              <a:buChar char="•"/>
            </a:pPr>
            <a:r>
              <a:rPr lang="en-US" dirty="0"/>
              <a:t>Easy, right? No. </a:t>
            </a:r>
          </a:p>
        </p:txBody>
      </p:sp>
      <p:sp>
        <p:nvSpPr>
          <p:cNvPr id="4" name="Slide Number Placeholder 3"/>
          <p:cNvSpPr>
            <a:spLocks noGrp="1"/>
          </p:cNvSpPr>
          <p:nvPr>
            <p:ph type="sldNum" sz="quarter" idx="5"/>
          </p:nvPr>
        </p:nvSpPr>
        <p:spPr/>
        <p:txBody>
          <a:bodyPr/>
          <a:lstStyle/>
          <a:p>
            <a:fld id="{31B6B897-98EB-4384-B53D-08634FDF2C0F}" type="slidenum">
              <a:rPr lang="en-US" smtClean="0"/>
              <a:t>16</a:t>
            </a:fld>
            <a:endParaRPr lang="en-US" dirty="0"/>
          </a:p>
        </p:txBody>
      </p:sp>
    </p:spTree>
    <p:extLst>
      <p:ext uri="{BB962C8B-B14F-4D97-AF65-F5344CB8AC3E}">
        <p14:creationId xmlns:p14="http://schemas.microsoft.com/office/powerpoint/2010/main" val="280137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In the opening paragraph, share the details of your book — title, word count, genre. You can also include comparative titles here. Keep this limited to 1-2 sentences.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What's your elevator pitch, your one-liner, your hook? Put it here. It should be one sentence. NYT Best Seller List shows this wonderfully online.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Use the next two or three paragraphs to describe your book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quick synopsis; an introduction of the protagonist, maybe the antagonist; explain the dilemma and the odds (what are the circumstances—the plot—and what are the character(s) up against. This is the meat of your query letter, and without question, the most important part. This is what will either turn an agent or publisher on, or turn them off, when it comes to your manuscript.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Don’t be afraid to toy with different lengths and variations if/when bunches of rejections come in. You WILL get rejected. A lot.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Use this paragraph to talk about your writing credentials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you are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Why you wrote the book (if necessary; not as common for fiction)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your writing background is (education, relevant professional experience, other books, awards, etc.)</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this short, as well. 2-4 sentences depending on what your background is.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Tell the agent or publisher why you chose to submit to them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genuine (if not, skip it), you can add in why you’re querying a certain agent (similar books, similar authors, certain connection, etc.)</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in this paragraph, it's a good idea to reiterate that your manuscript is complete and available, should they want to read.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mention if you've included any materials with your email—a synopsis, for example, or sample pages—but don't do that unless you're requested to in the agent/publisher's submission guidelines.</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Look at their website to find out what they want you to send to them—some want just the query letter, others want a synopsis too, and some want sample pages (5, 10, 50, maybe 100).</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them exactly what they asked for, nothing more.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Signature line. Include all relevant contact info (name, phone, email, website, social channels).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In general, be as brief as possible.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Definitely less than one page.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Body paragraphs than 250 words.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Again, play around with different lengths and pitches though.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Lots of examples online. Also, I offer a query letter critique package on my website.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Acquired an agent.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gotten two different publishers and passed on offers from others. </a:t>
            </a:r>
          </a:p>
        </p:txBody>
      </p:sp>
      <p:sp>
        <p:nvSpPr>
          <p:cNvPr id="4" name="Slide Number Placeholder 3"/>
          <p:cNvSpPr>
            <a:spLocks noGrp="1"/>
          </p:cNvSpPr>
          <p:nvPr>
            <p:ph type="sldNum" sz="quarter" idx="5"/>
          </p:nvPr>
        </p:nvSpPr>
        <p:spPr/>
        <p:txBody>
          <a:bodyPr/>
          <a:lstStyle/>
          <a:p>
            <a:fld id="{31B6B897-98EB-4384-B53D-08634FDF2C0F}" type="slidenum">
              <a:rPr lang="en-US" smtClean="0"/>
              <a:t>17</a:t>
            </a:fld>
            <a:endParaRPr lang="en-US" dirty="0"/>
          </a:p>
        </p:txBody>
      </p:sp>
    </p:spTree>
    <p:extLst>
      <p:ext uri="{BB962C8B-B14F-4D97-AF65-F5344CB8AC3E}">
        <p14:creationId xmlns:p14="http://schemas.microsoft.com/office/powerpoint/2010/main" val="1399364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are they? In short, they’re professionals who represent you and your work regarding publishing contracts and career advice and help with navigation of the book industry.</a:t>
            </a:r>
          </a:p>
          <a:p>
            <a:pPr marL="628650" lvl="1" indent="-171450">
              <a:buFont typeface="Arial" panose="020B0604020202020204" pitchFamily="34" charset="0"/>
              <a:buChar char="•"/>
            </a:pPr>
            <a:r>
              <a:rPr lang="en-US" dirty="0"/>
              <a:t>Look at them like real estate agents. While you can buy a house without one, it’s better to have one. They know the industry, they manage the paperwork, negotiate contracts, know who to talk to. </a:t>
            </a:r>
          </a:p>
          <a:p>
            <a:pPr marL="628650" lvl="1" indent="-171450">
              <a:buFont typeface="Arial" panose="020B0604020202020204" pitchFamily="34" charset="0"/>
              <a:buChar char="•"/>
            </a:pPr>
            <a:r>
              <a:rPr lang="en-US" dirty="0"/>
              <a:t>Some agents are part of the Association of Authors’ Representatives, other are not. They don’t have to be, but it shows more about their commitment to ethical standards if they are.</a:t>
            </a:r>
          </a:p>
          <a:p>
            <a:pPr marL="628650" lvl="1" indent="-171450">
              <a:buFont typeface="Arial" panose="020B0604020202020204" pitchFamily="34" charset="0"/>
              <a:buChar char="•"/>
            </a:pPr>
            <a:r>
              <a:rPr lang="en-US" dirty="0"/>
              <a:t>Like real estate agents, you never pay a literary agent. There are no monthly retainers or up-front fees. They make commissions on book contracts and sales (typically 15%). Which is why they are so selective—their time is limited and since they only get paid if they sell your manuscript, they want to spend their time with those books and authors who they think can make them money. Your success is their success.</a:t>
            </a:r>
          </a:p>
          <a:p>
            <a:pPr marL="171450" indent="-171450">
              <a:buFont typeface="Arial" panose="020B0604020202020204" pitchFamily="34" charset="0"/>
              <a:buChar char="•"/>
            </a:pPr>
            <a:r>
              <a:rPr lang="en-US" dirty="0"/>
              <a:t>Where to find them—QueryTracker, web search, books, referrals, Twitter, conferences, mentioned in author’s note in many books.</a:t>
            </a:r>
          </a:p>
          <a:p>
            <a:pPr marL="171450" indent="-171450">
              <a:buFont typeface="Arial" panose="020B0604020202020204" pitchFamily="34" charset="0"/>
              <a:buChar char="•"/>
            </a:pPr>
            <a:r>
              <a:rPr lang="en-US" dirty="0"/>
              <a:t>What you’re seeing on the screen is a screenshot from Query Tracker.com, which is one of the most popular and well-run literary agent databases. Can sort and filter.</a:t>
            </a:r>
          </a:p>
          <a:p>
            <a:pPr marL="171450" indent="-171450">
              <a:buFont typeface="Arial" panose="020B0604020202020204" pitchFamily="34" charset="0"/>
              <a:buChar char="•"/>
            </a:pPr>
            <a:r>
              <a:rPr lang="en-US" dirty="0"/>
              <a:t>When researching agents, you’ll find which genres they represent, wish lists, materials needed, formatting. Most formatting is the same.</a:t>
            </a:r>
          </a:p>
          <a:p>
            <a:pPr marL="171450" indent="-171450">
              <a:buFont typeface="Arial" panose="020B0604020202020204" pitchFamily="34" charset="0"/>
              <a:buChar char="•"/>
            </a:pPr>
            <a:r>
              <a:rPr lang="en-US" dirty="0"/>
              <a:t>Also large vs. boutique—a number (sometimes this means bigger sales numbers too) versus more personal attention, depending on your vision.</a:t>
            </a:r>
          </a:p>
          <a:p>
            <a:pPr marL="171450" indent="-171450">
              <a:buFont typeface="Arial" panose="020B0604020202020204" pitchFamily="34" charset="0"/>
              <a:buChar char="•"/>
            </a:pPr>
            <a:r>
              <a:rPr lang="en-US" dirty="0"/>
              <a:t>Query, track, monitor, follow up if needed. Can track on QT, but I use an offline spreadsheet which includes:</a:t>
            </a:r>
          </a:p>
          <a:p>
            <a:pPr marL="628650" lvl="1" indent="-171450">
              <a:buFont typeface="Arial" panose="020B0604020202020204" pitchFamily="34" charset="0"/>
              <a:buChar char="•"/>
            </a:pPr>
            <a:r>
              <a:rPr lang="en-US" dirty="0"/>
              <a:t>Agent name, agency, location, what they need in a query, their anticipated response time, authors/books they represent, when I queried them, and their response. </a:t>
            </a:r>
          </a:p>
          <a:p>
            <a:pPr marL="171450" indent="-171450">
              <a:buFont typeface="Arial" panose="020B0604020202020204" pitchFamily="34" charset="0"/>
              <a:buChar char="•"/>
            </a:pPr>
            <a:r>
              <a:rPr lang="en-US" dirty="0"/>
              <a:t>Lots of factors at play (timing, their workload, recent sales, industry trends, similar books already repped). Most of the time it’s a no or a no response.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Just takes one. Hundreds of nos.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happens when they request materials?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Partials, Fulls, R&amp;Rs, Offers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call, contract, notify others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Working with them. Mark’s process.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Advantages (big publishers, editorial advice, career development—other rights, negotiate contracts, possible advance, clout)</a:t>
            </a:r>
          </a:p>
        </p:txBody>
      </p:sp>
      <p:sp>
        <p:nvSpPr>
          <p:cNvPr id="4" name="Slide Number Placeholder 3"/>
          <p:cNvSpPr>
            <a:spLocks noGrp="1"/>
          </p:cNvSpPr>
          <p:nvPr>
            <p:ph type="sldNum" sz="quarter" idx="5"/>
          </p:nvPr>
        </p:nvSpPr>
        <p:spPr/>
        <p:txBody>
          <a:bodyPr/>
          <a:lstStyle/>
          <a:p>
            <a:fld id="{31B6B897-98EB-4384-B53D-08634FDF2C0F}" type="slidenum">
              <a:rPr lang="en-US" smtClean="0"/>
              <a:t>18</a:t>
            </a:fld>
            <a:endParaRPr lang="en-US" dirty="0"/>
          </a:p>
        </p:txBody>
      </p:sp>
    </p:spTree>
    <p:extLst>
      <p:ext uri="{BB962C8B-B14F-4D97-AF65-F5344CB8AC3E}">
        <p14:creationId xmlns:p14="http://schemas.microsoft.com/office/powerpoint/2010/main" val="3905479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process is the same really, as querying agents.</a:t>
            </a:r>
          </a:p>
          <a:p>
            <a:pPr marL="628650" lvl="1" indent="-171450">
              <a:buFont typeface="Arial" panose="020B0604020202020204" pitchFamily="34" charset="0"/>
              <a:buChar char="•"/>
            </a:pPr>
            <a:r>
              <a:rPr lang="en-US" dirty="0"/>
              <a:t>Research genres and submission guidelines (can be found on the publisher’s website)</a:t>
            </a:r>
          </a:p>
          <a:p>
            <a:pPr marL="628650" lvl="1" indent="-171450">
              <a:buFont typeface="Arial" panose="020B0604020202020204" pitchFamily="34" charset="0"/>
              <a:buChar char="•"/>
            </a:pPr>
            <a:r>
              <a:rPr lang="en-US" dirty="0"/>
              <a:t>Track, monitor, and follow up </a:t>
            </a:r>
          </a:p>
          <a:p>
            <a:pPr marL="171450" indent="-171450">
              <a:buFont typeface="Arial" panose="020B0604020202020204" pitchFamily="34" charset="0"/>
              <a:buChar char="•"/>
            </a:pPr>
            <a:r>
              <a:rPr lang="en-US" dirty="0"/>
              <a:t>There are even more places to find publishers though. The publisher will also be in the interior of the book. </a:t>
            </a:r>
          </a:p>
          <a:p>
            <a:pPr marL="171450" indent="-171450">
              <a:buFont typeface="Arial" panose="020B0604020202020204" pitchFamily="34" charset="0"/>
              <a:buChar char="•"/>
            </a:pPr>
            <a:r>
              <a:rPr lang="en-US" dirty="0"/>
              <a:t>That said, most publishers require an agent to submit to them. So that’s why it’s better to have one.</a:t>
            </a:r>
          </a:p>
          <a:p>
            <a:pPr marL="171450" indent="-171450">
              <a:buFont typeface="Arial" panose="020B0604020202020204" pitchFamily="34" charset="0"/>
              <a:buChar char="•"/>
            </a:pPr>
            <a:r>
              <a:rPr lang="en-US" dirty="0"/>
              <a:t>But if you don’t get one, there are plenty of independent presses that accept unsolicited and unagented manuscript submissions.</a:t>
            </a:r>
          </a:p>
          <a:p>
            <a:pPr marL="628650" lvl="1" indent="-171450">
              <a:buFont typeface="Arial" panose="020B0604020202020204" pitchFamily="34" charset="0"/>
              <a:buChar char="•"/>
            </a:pPr>
            <a:r>
              <a:rPr lang="en-US" dirty="0"/>
              <a:t>Most are independent/POD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Stay away from vanity presses (those who you pay, yet pay YOU royalties)—kill your reputation </a:t>
            </a:r>
            <a:endParaRPr lang="en-US" dirty="0"/>
          </a:p>
          <a:p>
            <a:pPr marL="628650" lvl="1" indent="-171450">
              <a:buFont typeface="Arial" panose="020B0604020202020204" pitchFamily="34" charset="0"/>
              <a:buChar char="•"/>
            </a:pPr>
            <a:r>
              <a:rPr lang="en-US" dirty="0"/>
              <a:t>Digital only vs. more traditional mix</a:t>
            </a:r>
          </a:p>
          <a:p>
            <a:pPr marL="628650" lvl="1" indent="-171450">
              <a:buFont typeface="Arial" panose="020B0604020202020204" pitchFamily="34" charset="0"/>
              <a:buChar char="•"/>
            </a:pPr>
            <a:r>
              <a:rPr lang="en-US" dirty="0"/>
              <a:t>Advances</a:t>
            </a:r>
          </a:p>
          <a:p>
            <a:pPr marL="628650" lvl="1" indent="-171450">
              <a:buFont typeface="Arial" panose="020B0604020202020204" pitchFamily="34" charset="0"/>
              <a:buChar char="•"/>
            </a:pPr>
            <a:r>
              <a:rPr lang="en-US" dirty="0"/>
              <a:t>Royalty rates have a big range but can be the differentiator </a:t>
            </a:r>
          </a:p>
          <a:p>
            <a:pPr marL="628650" lvl="1" indent="-171450">
              <a:buFont typeface="Arial" panose="020B0604020202020204" pitchFamily="34" charset="0"/>
              <a:buChar char="•"/>
            </a:pPr>
            <a:r>
              <a:rPr lang="en-US" dirty="0"/>
              <a:t>Sales reporting and payments </a:t>
            </a:r>
          </a:p>
          <a:p>
            <a:pPr marL="628650" lvl="1" indent="-171450">
              <a:buFont typeface="Arial" panose="020B0604020202020204" pitchFamily="34" charset="0"/>
              <a:buChar char="•"/>
            </a:pPr>
            <a:r>
              <a:rPr lang="en-US" dirty="0"/>
              <a:t>Big publishing houses a different ball game (auctions, etc.)</a:t>
            </a:r>
          </a:p>
          <a:p>
            <a:pPr marL="171450" indent="-171450">
              <a:buFont typeface="Arial" panose="020B0604020202020204" pitchFamily="34" charset="0"/>
              <a:buChar char="•"/>
            </a:pPr>
            <a:r>
              <a:rPr lang="en-US" dirty="0"/>
              <a:t>Working with them:</a:t>
            </a:r>
          </a:p>
          <a:p>
            <a:pPr marL="628650" lvl="1" indent="-171450">
              <a:buFont typeface="Arial" panose="020B0604020202020204" pitchFamily="34" charset="0"/>
              <a:buChar char="•"/>
            </a:pPr>
            <a:r>
              <a:rPr lang="en-US" dirty="0"/>
              <a:t>Contract, preliminary release date</a:t>
            </a:r>
          </a:p>
          <a:p>
            <a:pPr marL="628650" lvl="1" indent="-171450">
              <a:buFont typeface="Arial" panose="020B0604020202020204" pitchFamily="34" charset="0"/>
              <a:buChar char="•"/>
            </a:pPr>
            <a:r>
              <a:rPr lang="en-US" dirty="0"/>
              <a:t>Moonshine sheet with blurbs and back cover content and cover ideas and other books and author’s note</a:t>
            </a:r>
          </a:p>
          <a:p>
            <a:pPr marL="628650" lvl="1" indent="-171450">
              <a:buFont typeface="Arial" panose="020B0604020202020204" pitchFamily="34" charset="0"/>
              <a:buChar char="•"/>
            </a:pPr>
            <a:r>
              <a:rPr lang="en-US" dirty="0"/>
              <a:t>Solstice editing began right away. Moonshine came maybe a month later.</a:t>
            </a:r>
          </a:p>
          <a:p>
            <a:pPr marL="628650" lvl="1" indent="-171450">
              <a:buFont typeface="Arial" panose="020B0604020202020204" pitchFamily="34" charset="0"/>
              <a:buChar char="•"/>
            </a:pPr>
            <a:r>
              <a:rPr lang="en-US" dirty="0"/>
              <a:t>Then edits as many time as needed. Proofread a couple times. </a:t>
            </a:r>
          </a:p>
          <a:p>
            <a:pPr marL="628650" lvl="1" indent="-171450">
              <a:buFont typeface="Arial" panose="020B0604020202020204" pitchFamily="34" charset="0"/>
              <a:buChar char="•"/>
            </a:pPr>
            <a:r>
              <a:rPr lang="en-US" dirty="0"/>
              <a:t>Solstice cover was stock photo selection. Waited months for Moonshine. Sent for approval.</a:t>
            </a:r>
          </a:p>
          <a:p>
            <a:pPr marL="628650" lvl="1" indent="-171450">
              <a:buFont typeface="Arial" panose="020B0604020202020204" pitchFamily="34" charset="0"/>
              <a:buChar char="•"/>
            </a:pPr>
            <a:r>
              <a:rPr lang="en-US" dirty="0"/>
              <a:t>Once the cover comes, start hard with promotion. Set it up on Goodreads, email blast, social media, paid ads, press.</a:t>
            </a:r>
          </a:p>
          <a:p>
            <a:pPr marL="628650" lvl="1" indent="-171450">
              <a:buFont typeface="Arial" panose="020B0604020202020204" pitchFamily="34" charset="0"/>
              <a:buChar char="•"/>
            </a:pPr>
            <a:r>
              <a:rPr lang="en-US" dirty="0"/>
              <a:t>Review final proof.</a:t>
            </a:r>
          </a:p>
          <a:p>
            <a:pPr marL="628650" lvl="1" indent="-171450">
              <a:buFont typeface="Arial" panose="020B0604020202020204" pitchFamily="34" charset="0"/>
              <a:buChar char="•"/>
            </a:pPr>
            <a:r>
              <a:rPr lang="en-US" dirty="0"/>
              <a:t>Wait for launch!</a:t>
            </a:r>
          </a:p>
          <a:p>
            <a:pPr marL="628650" lvl="1" indent="-171450">
              <a:buFont typeface="Arial" panose="020B0604020202020204" pitchFamily="34" charset="0"/>
              <a:buChar char="•"/>
            </a:pPr>
            <a:r>
              <a:rPr lang="en-US" dirty="0"/>
              <a:t>Watch your Amazon ranking like a hawk!</a:t>
            </a:r>
          </a:p>
        </p:txBody>
      </p:sp>
      <p:sp>
        <p:nvSpPr>
          <p:cNvPr id="4" name="Slide Number Placeholder 3"/>
          <p:cNvSpPr>
            <a:spLocks noGrp="1"/>
          </p:cNvSpPr>
          <p:nvPr>
            <p:ph type="sldNum" sz="quarter" idx="5"/>
          </p:nvPr>
        </p:nvSpPr>
        <p:spPr/>
        <p:txBody>
          <a:bodyPr/>
          <a:lstStyle/>
          <a:p>
            <a:fld id="{31B6B897-98EB-4384-B53D-08634FDF2C0F}" type="slidenum">
              <a:rPr lang="en-US" smtClean="0"/>
              <a:t>19</a:t>
            </a:fld>
            <a:endParaRPr lang="en-US" dirty="0"/>
          </a:p>
        </p:txBody>
      </p:sp>
    </p:spTree>
    <p:extLst>
      <p:ext uri="{BB962C8B-B14F-4D97-AF65-F5344CB8AC3E}">
        <p14:creationId xmlns:p14="http://schemas.microsoft.com/office/powerpoint/2010/main" val="4119518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6B897-98EB-4384-B53D-08634FDF2C0F}" type="slidenum">
              <a:rPr lang="en-US" smtClean="0"/>
              <a:t>20</a:t>
            </a:fld>
            <a:endParaRPr lang="en-US" dirty="0"/>
          </a:p>
        </p:txBody>
      </p:sp>
    </p:spTree>
    <p:extLst>
      <p:ext uri="{BB962C8B-B14F-4D97-AF65-F5344CB8AC3E}">
        <p14:creationId xmlns:p14="http://schemas.microsoft.com/office/powerpoint/2010/main" val="233849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everyone to the 4</a:t>
            </a:r>
            <a:r>
              <a:rPr lang="en-US" baseline="30000" dirty="0"/>
              <a:t>th</a:t>
            </a:r>
            <a:r>
              <a:rPr lang="en-US" dirty="0"/>
              <a:t> annual event that’s going on around North America today. </a:t>
            </a:r>
          </a:p>
          <a:p>
            <a:pPr marL="171450" indent="-171450">
              <a:buFont typeface="Arial" panose="020B0604020202020204" pitchFamily="34" charset="0"/>
              <a:buChar char="•"/>
            </a:pPr>
            <a:r>
              <a:rPr lang="en-US" dirty="0"/>
              <a:t>Thank them and the library and for everyone who supports independent and self-publishers authors nationwide.</a:t>
            </a:r>
          </a:p>
          <a:p>
            <a:pPr marL="171450" indent="-171450">
              <a:buFont typeface="Arial" panose="020B0604020202020204" pitchFamily="34" charset="0"/>
              <a:buChar char="•"/>
            </a:pPr>
            <a:r>
              <a:rPr lang="en-US" dirty="0"/>
              <a:t>According to indie author day dot com, libraries in Sandown and Raymond also participating in NH today.</a:t>
            </a:r>
          </a:p>
          <a:p>
            <a:pPr marL="628650" lvl="1" indent="-171450">
              <a:buFont typeface="Arial" panose="020B0604020202020204" pitchFamily="34" charset="0"/>
              <a:buChar char="•"/>
            </a:pPr>
            <a:r>
              <a:rPr lang="en-US" dirty="0"/>
              <a:t>Though it’s not on their website. So we may be the only ones today.</a:t>
            </a:r>
          </a:p>
          <a:p>
            <a:pPr marL="628650" lvl="1" indent="-171450">
              <a:buFont typeface="Arial" panose="020B0604020202020204" pitchFamily="34" charset="0"/>
              <a:buChar char="•"/>
            </a:pPr>
            <a:r>
              <a:rPr lang="en-US" dirty="0"/>
              <a:t>No NH participants last year. 2017 Keene. 2016 Keene and Merrimack. </a:t>
            </a:r>
          </a:p>
          <a:p>
            <a:pPr marL="171450" indent="-171450">
              <a:buFont typeface="Arial" panose="020B0604020202020204" pitchFamily="34" charset="0"/>
              <a:buChar char="•"/>
            </a:pPr>
            <a:r>
              <a:rPr lang="en-US" dirty="0"/>
              <a:t>Mix of traditionally published, self-published, non-published, and dreamers in the audience. Lots of perspectives today, lots of journeys, lots of learning. </a:t>
            </a:r>
          </a:p>
          <a:p>
            <a:pPr marL="171450" indent="-171450">
              <a:buFont typeface="Arial" panose="020B0604020202020204" pitchFamily="34" charset="0"/>
              <a:buChar char="•"/>
            </a:pPr>
            <a:r>
              <a:rPr lang="en-US" dirty="0"/>
              <a:t>For those who haven’t yet written anything, you’ll learn so much today. It may be overwhelming. But a quick summary about the elements of getting to market are this:</a:t>
            </a:r>
          </a:p>
          <a:p>
            <a:pPr marL="628650" lvl="1" indent="-171450">
              <a:buFont typeface="Arial" panose="020B0604020202020204" pitchFamily="34" charset="0"/>
              <a:buChar char="•"/>
            </a:pPr>
            <a:r>
              <a:rPr lang="en-US" dirty="0"/>
              <a:t>Research/plot if necessary, depending on book type</a:t>
            </a:r>
          </a:p>
          <a:p>
            <a:pPr marL="628650" lvl="1" indent="-171450">
              <a:buFont typeface="Arial" panose="020B0604020202020204" pitchFamily="34" charset="0"/>
              <a:buChar char="•"/>
            </a:pPr>
            <a:r>
              <a:rPr lang="en-US" dirty="0"/>
              <a:t>Write, edit, rewrite</a:t>
            </a:r>
          </a:p>
          <a:p>
            <a:pPr marL="628650" lvl="1" indent="-171450">
              <a:buFont typeface="Arial" panose="020B0604020202020204" pitchFamily="34" charset="0"/>
              <a:buChar char="•"/>
            </a:pPr>
            <a:r>
              <a:rPr lang="en-US" dirty="0"/>
              <a:t>Getting published</a:t>
            </a:r>
          </a:p>
          <a:p>
            <a:pPr marL="1085850" lvl="2" indent="-171450">
              <a:buFont typeface="Arial" panose="020B0604020202020204" pitchFamily="34" charset="0"/>
              <a:buChar char="•"/>
            </a:pPr>
            <a:r>
              <a:rPr lang="en-US" dirty="0"/>
              <a:t>Lots of ways. Literary agents and traditional. Independent presses. Self-publishing. Hybrid publishing. Digital-only. We’ll talk about some of them today.</a:t>
            </a:r>
          </a:p>
          <a:p>
            <a:pPr marL="628650" lvl="1" indent="-171450">
              <a:buFont typeface="Arial" panose="020B0604020202020204" pitchFamily="34" charset="0"/>
              <a:buChar char="•"/>
            </a:pPr>
            <a:r>
              <a:rPr lang="en-US" dirty="0"/>
              <a:t>Ongoing marketing</a:t>
            </a:r>
          </a:p>
          <a:p>
            <a:pPr marL="628650" lvl="1" indent="-171450">
              <a:buFont typeface="Arial" panose="020B0604020202020204" pitchFamily="34" charset="0"/>
              <a:buChar char="•"/>
            </a:pPr>
            <a:r>
              <a:rPr lang="en-US" dirty="0"/>
              <a:t>Repeat</a:t>
            </a:r>
          </a:p>
        </p:txBody>
      </p:sp>
      <p:sp>
        <p:nvSpPr>
          <p:cNvPr id="4" name="Slide Number Placeholder 3"/>
          <p:cNvSpPr>
            <a:spLocks noGrp="1"/>
          </p:cNvSpPr>
          <p:nvPr>
            <p:ph type="sldNum" sz="quarter" idx="5"/>
          </p:nvPr>
        </p:nvSpPr>
        <p:spPr/>
        <p:txBody>
          <a:bodyPr/>
          <a:lstStyle/>
          <a:p>
            <a:fld id="{31B6B897-98EB-4384-B53D-08634FDF2C0F}" type="slidenum">
              <a:rPr lang="en-US" smtClean="0"/>
              <a:t>3</a:t>
            </a:fld>
            <a:endParaRPr lang="en-US" dirty="0"/>
          </a:p>
        </p:txBody>
      </p:sp>
    </p:spTree>
    <p:extLst>
      <p:ext uri="{BB962C8B-B14F-4D97-AF65-F5344CB8AC3E}">
        <p14:creationId xmlns:p14="http://schemas.microsoft.com/office/powerpoint/2010/main" val="66144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SELF-PUBLISHED </a:t>
            </a:r>
          </a:p>
          <a:p>
            <a:pPr marL="171450" indent="-171450">
              <a:buFont typeface="Arial" panose="020B0604020202020204" pitchFamily="34" charset="0"/>
              <a:buChar char="•"/>
            </a:pPr>
            <a:r>
              <a:rPr lang="en-US" dirty="0"/>
              <a:t>Without paying a publisher or agent a percentage, you keep a lot higher rate. Still pay distributor though.</a:t>
            </a:r>
          </a:p>
          <a:p>
            <a:pPr marL="171450" indent="-171450">
              <a:buFont typeface="Arial" panose="020B0604020202020204" pitchFamily="34" charset="0"/>
              <a:buChar char="•"/>
            </a:pPr>
            <a:r>
              <a:rPr lang="en-US" dirty="0"/>
              <a:t>Control of cover, final editing, pricing even.</a:t>
            </a:r>
          </a:p>
          <a:p>
            <a:pPr marL="171450" indent="-171450">
              <a:buFont typeface="Arial" panose="020B0604020202020204" pitchFamily="34" charset="0"/>
              <a:buChar char="•"/>
            </a:pPr>
            <a:r>
              <a:rPr lang="en-US" dirty="0"/>
              <a:t>Hold all rights. All formats (hard cover, paperback, e-book, audio, MP3) and international rights. So you can do whatever you want with them</a:t>
            </a:r>
          </a:p>
          <a:p>
            <a:pPr marL="628650" lvl="1" indent="-171450">
              <a:buFont typeface="Arial" panose="020B0604020202020204" pitchFamily="34" charset="0"/>
              <a:buChar char="•"/>
            </a:pPr>
            <a:r>
              <a:rPr lang="en-US" dirty="0"/>
              <a:t>Sell it wherever.</a:t>
            </a:r>
          </a:p>
          <a:p>
            <a:pPr marL="628650" lvl="1" indent="-171450">
              <a:buFont typeface="Arial" panose="020B0604020202020204" pitchFamily="34" charset="0"/>
              <a:buChar char="•"/>
            </a:pPr>
            <a:r>
              <a:rPr lang="en-US" dirty="0"/>
              <a:t>Experiment with different covers.</a:t>
            </a:r>
          </a:p>
          <a:p>
            <a:pPr marL="171450" indent="-171450">
              <a:buFont typeface="Arial" panose="020B0604020202020204" pitchFamily="34" charset="0"/>
              <a:buChar char="•"/>
            </a:pPr>
            <a:r>
              <a:rPr lang="en-US" dirty="0"/>
              <a:t>Success stories</a:t>
            </a:r>
          </a:p>
          <a:p>
            <a:pPr marL="628650" lvl="1" indent="-171450">
              <a:buFont typeface="Arial" panose="020B0604020202020204" pitchFamily="34" charset="0"/>
              <a:buChar char="•"/>
            </a:pPr>
            <a:r>
              <a:rPr lang="en-US" dirty="0"/>
              <a:t>Books like 50 Shades of Gray, and The Shack, and The Martian, (among MANY others) have been international and NYT best sellers, movies, sold millions of books.</a:t>
            </a:r>
          </a:p>
          <a:p>
            <a:pPr marL="1085850" lvl="2" indent="-171450">
              <a:buFont typeface="Arial" panose="020B0604020202020204" pitchFamily="34" charset="0"/>
              <a:buChar char="•"/>
            </a:pPr>
            <a:r>
              <a:rPr lang="en-US" dirty="0"/>
              <a:t>50 Shades 125 million</a:t>
            </a:r>
          </a:p>
          <a:p>
            <a:pPr marL="1085850" lvl="2" indent="-171450">
              <a:buFont typeface="Arial" panose="020B0604020202020204" pitchFamily="34" charset="0"/>
              <a:buChar char="•"/>
            </a:pPr>
            <a:r>
              <a:rPr lang="en-US" dirty="0"/>
              <a:t>The Shack 20 million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Martian unclear (35K in 6 months, which led to a book deal and a movie starring Matt Damon that made over $630 million at the box office)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TRADITIONALLY PUBLISHED</a:t>
            </a:r>
          </a:p>
          <a:p>
            <a:pPr marL="171450" indent="-171450">
              <a:buFont typeface="Arial" panose="020B0604020202020204" pitchFamily="34" charset="0"/>
              <a:buChar char="•"/>
            </a:pPr>
            <a:r>
              <a:rPr lang="en-US" dirty="0"/>
              <a:t>Get into associations like International Thriller Writers, mystery writers, romance writers, etc. Need a recognized publisher usually.</a:t>
            </a:r>
          </a:p>
          <a:p>
            <a:pPr marL="171450" indent="-171450">
              <a:buFont typeface="Arial" panose="020B0604020202020204" pitchFamily="34" charset="0"/>
              <a:buChar char="•"/>
            </a:pPr>
            <a:r>
              <a:rPr lang="en-US" dirty="0"/>
              <a:t>Similarly, certain book awards are open to only those who have been published. Leads to press and brand awareness. </a:t>
            </a:r>
          </a:p>
          <a:p>
            <a:pPr marL="171450" indent="-171450">
              <a:buFont typeface="Arial" panose="020B0604020202020204" pitchFamily="34" charset="0"/>
              <a:buChar char="•"/>
            </a:pPr>
            <a:r>
              <a:rPr lang="en-US" dirty="0"/>
              <a:t>Higher book quality stigma vs. self-pubbed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Easier to get into brick and mortar stores (unless POD, like small indie presses)</a:t>
            </a:r>
          </a:p>
        </p:txBody>
      </p:sp>
      <p:sp>
        <p:nvSpPr>
          <p:cNvPr id="4" name="Slide Number Placeholder 3"/>
          <p:cNvSpPr>
            <a:spLocks noGrp="1"/>
          </p:cNvSpPr>
          <p:nvPr>
            <p:ph type="sldNum" sz="quarter" idx="5"/>
          </p:nvPr>
        </p:nvSpPr>
        <p:spPr/>
        <p:txBody>
          <a:bodyPr/>
          <a:lstStyle/>
          <a:p>
            <a:fld id="{31B6B897-98EB-4384-B53D-08634FDF2C0F}" type="slidenum">
              <a:rPr lang="en-US" smtClean="0"/>
              <a:t>21</a:t>
            </a:fld>
            <a:endParaRPr lang="en-US" dirty="0"/>
          </a:p>
        </p:txBody>
      </p:sp>
    </p:spTree>
    <p:extLst>
      <p:ext uri="{BB962C8B-B14F-4D97-AF65-F5344CB8AC3E}">
        <p14:creationId xmlns:p14="http://schemas.microsoft.com/office/powerpoint/2010/main" val="416417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SELF-PUBLISHING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Costs and time (cover, layout, ISBN, editing, maybe distribution unless POD)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Stigma—anyone can do it, can be hard to overcome quality expectation; lower quality of books stigma for readers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TRADITIONALLY PUBLISHED</a:t>
            </a:r>
          </a:p>
          <a:p>
            <a:pPr marL="171450" indent="-171450">
              <a:buFont typeface="Arial" panose="020B0604020202020204" pitchFamily="34" charset="0"/>
              <a:buChar char="•"/>
            </a:pPr>
            <a:r>
              <a:rPr lang="en-US" dirty="0"/>
              <a:t>Takes forever (agent, then editor; or publisher directly). Can take 2 years or more. Indie presses are quicker.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Lost in a sea of A- and mid-listers, huge number of books published each year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1B6B897-98EB-4384-B53D-08634FDF2C0F}" type="slidenum">
              <a:rPr lang="en-US" smtClean="0"/>
              <a:t>22</a:t>
            </a:fld>
            <a:endParaRPr lang="en-US" dirty="0"/>
          </a:p>
        </p:txBody>
      </p:sp>
    </p:spTree>
    <p:extLst>
      <p:ext uri="{BB962C8B-B14F-4D97-AF65-F5344CB8AC3E}">
        <p14:creationId xmlns:p14="http://schemas.microsoft.com/office/powerpoint/2010/main" val="780785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My conclusion: Traditional publishing</a:t>
            </a:r>
          </a:p>
          <a:p>
            <a:pPr marL="171450" indent="-171450">
              <a:buFont typeface="Arial" panose="020B0604020202020204" pitchFamily="34" charset="0"/>
              <a:buChar char="•"/>
            </a:pPr>
            <a:r>
              <a:rPr lang="en-US" dirty="0"/>
              <a:t>Why?</a:t>
            </a:r>
          </a:p>
          <a:p>
            <a:pPr marL="171450" indent="-171450">
              <a:buFont typeface="Arial" panose="020B0604020202020204" pitchFamily="34" charset="0"/>
              <a:buChar char="•"/>
            </a:pPr>
            <a:r>
              <a:rPr lang="en-US" dirty="0"/>
              <a:t>Costs</a:t>
            </a:r>
          </a:p>
          <a:p>
            <a:pPr marL="628650" lvl="1" indent="-171450">
              <a:buFont typeface="Arial" panose="020B0604020202020204" pitchFamily="34" charset="0"/>
              <a:buChar char="•"/>
            </a:pPr>
            <a:r>
              <a:rPr lang="en-US" dirty="0"/>
              <a:t>If you spend all this money on cover design and editing and typsetting, it may not leave much left for promotion</a:t>
            </a:r>
          </a:p>
          <a:p>
            <a:pPr marL="171450" indent="-171450">
              <a:buFont typeface="Arial" panose="020B0604020202020204" pitchFamily="34" charset="0"/>
              <a:buChar char="•"/>
            </a:pPr>
            <a:r>
              <a:rPr lang="en-US" dirty="0"/>
              <a:t>Stigma</a:t>
            </a:r>
          </a:p>
          <a:p>
            <a:pPr marL="171450" indent="-171450">
              <a:buFont typeface="Arial" panose="020B0604020202020204" pitchFamily="34" charset="0"/>
              <a:buChar char="•"/>
            </a:pPr>
            <a:r>
              <a:rPr lang="en-US" dirty="0"/>
              <a:t>Leads to bigger things (job, freelance editing, next book deal)</a:t>
            </a:r>
          </a:p>
          <a:p>
            <a:pPr marL="171450" indent="-171450">
              <a:buFont typeface="Arial" panose="020B0604020202020204" pitchFamily="34" charset="0"/>
              <a:buChar char="•"/>
            </a:pPr>
            <a:r>
              <a:rPr lang="en-US" dirty="0"/>
              <a:t>Publisher does the behind the scenes work, you worry about writing and marketing</a:t>
            </a:r>
          </a:p>
          <a:p>
            <a:pPr marL="171450" indent="-171450">
              <a:buFont typeface="Arial" panose="020B0604020202020204" pitchFamily="34" charset="0"/>
              <a:buChar char="•"/>
            </a:pPr>
            <a:r>
              <a:rPr lang="en-US" dirty="0"/>
              <a:t>Literary agents can open up a whole new world, new opportunities</a:t>
            </a:r>
          </a:p>
          <a:p>
            <a:pPr marL="171450" indent="-171450">
              <a:buFont typeface="Arial" panose="020B0604020202020204" pitchFamily="34" charset="0"/>
              <a:buChar char="•"/>
            </a:pPr>
            <a:r>
              <a:rPr lang="en-US" dirty="0"/>
              <a:t>Though a hybrid model is one that’s become popular based on the needs, goals, and vision of an individual project</a:t>
            </a:r>
          </a:p>
          <a:p>
            <a:pPr marL="628650" lvl="1" indent="-171450">
              <a:buFont typeface="Arial" panose="020B0604020202020204" pitchFamily="34" charset="0"/>
              <a:buChar char="•"/>
            </a:pPr>
            <a:r>
              <a:rPr lang="en-US" dirty="0"/>
              <a:t>My gig with Max</a:t>
            </a:r>
          </a:p>
          <a:p>
            <a:pPr marL="628650" lvl="1" indent="-171450">
              <a:buFont typeface="Arial" panose="020B0604020202020204" pitchFamily="34" charset="0"/>
              <a:buChar char="•"/>
            </a:pPr>
            <a:r>
              <a:rPr lang="en-US" dirty="0"/>
              <a:t>Some famous authors have done it (Stephen King, Edgar Allan Poe, Mark Twain, Margaret Atwood [The Handsmaid Tale])</a:t>
            </a:r>
          </a:p>
          <a:p>
            <a:pPr marL="628650" lvl="1" indent="-171450">
              <a:buFont typeface="Arial" panose="020B0604020202020204" pitchFamily="34" charset="0"/>
              <a:buChar char="•"/>
            </a:pPr>
            <a:r>
              <a:rPr lang="en-US" dirty="0"/>
              <a:t>Once you have an audience, it could be a reasonable option to make significantly more money—which will entice publishers to pony up more money up front to keep them. A win-win. </a:t>
            </a:r>
          </a:p>
          <a:p>
            <a:pPr marL="628650" lvl="1" indent="-171450">
              <a:buFont typeface="Arial" panose="020B0604020202020204" pitchFamily="34" charset="0"/>
              <a:buChar char="•"/>
            </a:pPr>
            <a:r>
              <a:rPr lang="en-US" dirty="0"/>
              <a:t>If you’re a marketing whiz, either will work and you may be better of self-pubbing </a:t>
            </a:r>
          </a:p>
        </p:txBody>
      </p:sp>
      <p:sp>
        <p:nvSpPr>
          <p:cNvPr id="4" name="Slide Number Placeholder 3"/>
          <p:cNvSpPr>
            <a:spLocks noGrp="1"/>
          </p:cNvSpPr>
          <p:nvPr>
            <p:ph type="sldNum" sz="quarter" idx="5"/>
          </p:nvPr>
        </p:nvSpPr>
        <p:spPr/>
        <p:txBody>
          <a:bodyPr/>
          <a:lstStyle/>
          <a:p>
            <a:fld id="{31B6B897-98EB-4384-B53D-08634FDF2C0F}" type="slidenum">
              <a:rPr lang="en-US" smtClean="0"/>
              <a:t>23</a:t>
            </a:fld>
            <a:endParaRPr lang="en-US" dirty="0"/>
          </a:p>
        </p:txBody>
      </p:sp>
    </p:spTree>
    <p:extLst>
      <p:ext uri="{BB962C8B-B14F-4D97-AF65-F5344CB8AC3E}">
        <p14:creationId xmlns:p14="http://schemas.microsoft.com/office/powerpoint/2010/main" val="332531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been through both self- and traditional publishing (indie publishers), this is what I’ve learned:</a:t>
            </a:r>
          </a:p>
          <a:p>
            <a:pPr marL="171450" indent="-171450">
              <a:buFont typeface="Arial" panose="020B0604020202020204" pitchFamily="34" charset="0"/>
              <a:buChar char="•"/>
            </a:pPr>
            <a:r>
              <a:rPr lang="en-US" dirty="0"/>
              <a:t>Marketing expectations</a:t>
            </a:r>
          </a:p>
          <a:p>
            <a:pPr marL="628650" lvl="1" indent="-171450">
              <a:buFont typeface="Arial" panose="020B0604020202020204" pitchFamily="34" charset="0"/>
              <a:buChar char="•"/>
            </a:pPr>
            <a:r>
              <a:rPr lang="en-US" dirty="0"/>
              <a:t>Most difficult part</a:t>
            </a:r>
          </a:p>
          <a:p>
            <a:pPr marL="628650" lvl="1" indent="-171450">
              <a:buFont typeface="Arial" panose="020B0604020202020204" pitchFamily="34" charset="0"/>
              <a:buChar char="•"/>
            </a:pPr>
            <a:r>
              <a:rPr lang="en-US" dirty="0"/>
              <a:t>Publisher help not very good</a:t>
            </a:r>
          </a:p>
          <a:p>
            <a:pPr marL="171450" indent="-171450">
              <a:buFont typeface="Arial" panose="020B0604020202020204" pitchFamily="34" charset="0"/>
              <a:buChar char="•"/>
            </a:pPr>
            <a:r>
              <a:rPr lang="en-US" dirty="0"/>
              <a:t>Keep writing for relevance</a:t>
            </a:r>
          </a:p>
          <a:p>
            <a:pPr marL="628650" lvl="1" indent="-171450">
              <a:buFont typeface="Arial" panose="020B0604020202020204" pitchFamily="34" charset="0"/>
              <a:buChar char="•"/>
            </a:pPr>
            <a:r>
              <a:rPr lang="en-US" dirty="0"/>
              <a:t>Next one builds on what came before</a:t>
            </a:r>
          </a:p>
          <a:p>
            <a:pPr marL="628650" lvl="1" indent="-171450">
              <a:buFont typeface="Arial" panose="020B0604020202020204" pitchFamily="34" charset="0"/>
              <a:buChar char="•"/>
            </a:pPr>
            <a:r>
              <a:rPr lang="en-US" dirty="0"/>
              <a:t>Gain more fans</a:t>
            </a:r>
          </a:p>
          <a:p>
            <a:pPr marL="628650" lvl="1" indent="-171450">
              <a:buFont typeface="Arial" panose="020B0604020202020204" pitchFamily="34" charset="0"/>
              <a:buChar char="•"/>
            </a:pPr>
            <a:r>
              <a:rPr lang="en-US" dirty="0"/>
              <a:t>More media, more opportunities for publicity</a:t>
            </a:r>
          </a:p>
          <a:p>
            <a:pPr marL="628650" lvl="1" indent="-171450">
              <a:buFont typeface="Arial" panose="020B0604020202020204" pitchFamily="34" charset="0"/>
              <a:buChar char="•"/>
            </a:pPr>
            <a:r>
              <a:rPr lang="en-US" dirty="0"/>
              <a:t>Slowly grow following; it’s the long game </a:t>
            </a:r>
          </a:p>
          <a:p>
            <a:pPr marL="171450" indent="-171450">
              <a:buFont typeface="Arial" panose="020B0604020202020204" pitchFamily="34" charset="0"/>
              <a:buChar char="•"/>
            </a:pPr>
            <a:r>
              <a:rPr lang="en-US" dirty="0"/>
              <a:t>Everything is a learning experience</a:t>
            </a:r>
          </a:p>
          <a:p>
            <a:pPr marL="628650" lvl="1" indent="-171450">
              <a:buFont typeface="Arial" panose="020B0604020202020204" pitchFamily="34" charset="0"/>
              <a:buChar char="•"/>
            </a:pPr>
            <a:r>
              <a:rPr lang="en-US" dirty="0"/>
              <a:t>Most things you do won’t earn you money, or much. You may lose money. But it’s all experience.</a:t>
            </a:r>
          </a:p>
          <a:p>
            <a:pPr marL="628650" lvl="1" indent="-171450">
              <a:buFont typeface="Arial" panose="020B0604020202020204" pitchFamily="34" charset="0"/>
              <a:buChar char="•"/>
            </a:pPr>
            <a:r>
              <a:rPr lang="en-US" dirty="0"/>
              <a:t>I once did a book signing and one person showed up. She didn’t buy anything. It can bum you out, but it’s all part of the journey.</a:t>
            </a:r>
          </a:p>
          <a:p>
            <a:pPr marL="628650" lvl="1" indent="-171450">
              <a:buFont typeface="Arial" panose="020B0604020202020204" pitchFamily="34" charset="0"/>
              <a:buChar char="•"/>
            </a:pPr>
            <a:r>
              <a:rPr lang="en-US" dirty="0"/>
              <a:t>Don’t expect early success. It happens, but it’s the exception.</a:t>
            </a:r>
          </a:p>
          <a:p>
            <a:pPr marL="628650" lvl="1" indent="-171450">
              <a:buFont typeface="Arial" panose="020B0604020202020204" pitchFamily="34" charset="0"/>
              <a:buChar char="•"/>
            </a:pPr>
            <a:r>
              <a:rPr lang="en-US" dirty="0"/>
              <a:t>No regrets. If it doesn't work, so what? Now you know. </a:t>
            </a:r>
          </a:p>
          <a:p>
            <a:pPr marL="628650" lvl="1" indent="-171450">
              <a:buFont typeface="Arial" panose="020B0604020202020204" pitchFamily="34" charset="0"/>
              <a:buChar char="•"/>
            </a:pPr>
            <a:r>
              <a:rPr lang="en-US" dirty="0"/>
              <a:t>The more you do, the more familiar you are with the industry and how it works. </a:t>
            </a:r>
          </a:p>
          <a:p>
            <a:pPr marL="628650" lvl="1" indent="-171450">
              <a:buFont typeface="Arial" panose="020B0604020202020204" pitchFamily="34" charset="0"/>
              <a:buChar char="•"/>
            </a:pPr>
            <a:r>
              <a:rPr lang="en-US" dirty="0"/>
              <a:t>Take me. 5, 6 years ago I knew nothing. Now look at me. Was invited to speak here today. Long way to go.</a:t>
            </a:r>
          </a:p>
          <a:p>
            <a:pPr marL="171450" indent="-171450">
              <a:buFont typeface="Arial" panose="020B0604020202020204" pitchFamily="34" charset="0"/>
              <a:buChar char="•"/>
            </a:pPr>
            <a:r>
              <a:rPr lang="en-US" dirty="0"/>
              <a:t>Always-on</a:t>
            </a:r>
          </a:p>
          <a:p>
            <a:pPr marL="628650" lvl="1" indent="-171450">
              <a:buFont typeface="Arial" panose="020B0604020202020204" pitchFamily="34" charset="0"/>
              <a:buChar char="•"/>
            </a:pPr>
            <a:r>
              <a:rPr lang="en-US" dirty="0"/>
              <a:t>Marketing never stops. You’re a brand. </a:t>
            </a:r>
          </a:p>
          <a:p>
            <a:pPr marL="628650" lvl="1" indent="-171450">
              <a:buFont typeface="Arial" panose="020B0604020202020204" pitchFamily="34" charset="0"/>
              <a:buChar char="•"/>
            </a:pPr>
            <a:r>
              <a:rPr lang="en-US" dirty="0"/>
              <a:t>Social media every day.</a:t>
            </a:r>
          </a:p>
          <a:p>
            <a:pPr marL="628650" lvl="1" indent="-171450">
              <a:buFont typeface="Arial" panose="020B0604020202020204" pitchFamily="34" charset="0"/>
              <a:buChar char="•"/>
            </a:pPr>
            <a:r>
              <a:rPr lang="en-US" dirty="0"/>
              <a:t>Always be ready to talk about your books.</a:t>
            </a:r>
          </a:p>
          <a:p>
            <a:pPr marL="1085850" lvl="2" indent="-171450">
              <a:buFont typeface="Arial" panose="020B0604020202020204" pitchFamily="34" charset="0"/>
              <a:buChar char="•"/>
            </a:pPr>
            <a:r>
              <a:rPr lang="en-US" dirty="0"/>
              <a:t>Get a business card.</a:t>
            </a:r>
          </a:p>
          <a:p>
            <a:pPr marL="171450" indent="-171450">
              <a:buFont typeface="Arial" panose="020B0604020202020204" pitchFamily="34" charset="0"/>
              <a:buChar char="•"/>
            </a:pPr>
            <a:r>
              <a:rPr lang="en-US" dirty="0"/>
              <a:t>Always try new things</a:t>
            </a:r>
          </a:p>
          <a:p>
            <a:pPr marL="628650" lvl="1" indent="-171450">
              <a:buFont typeface="Arial" panose="020B0604020202020204" pitchFamily="34" charset="0"/>
              <a:buChar char="•"/>
            </a:pPr>
            <a:r>
              <a:rPr lang="en-US" dirty="0"/>
              <a:t>Branch out with marketing ideas, with story ideas, with connecting with fans and industry professionals</a:t>
            </a:r>
          </a:p>
          <a:p>
            <a:pPr marL="628650" lvl="1" indent="-171450">
              <a:buFont typeface="Arial" panose="020B0604020202020204" pitchFamily="34" charset="0"/>
              <a:buChar char="•"/>
            </a:pPr>
            <a:r>
              <a:rPr lang="en-US" dirty="0"/>
              <a:t>No one’s going to know about you if you don’t put yourself out there.</a:t>
            </a:r>
          </a:p>
          <a:p>
            <a:pPr marL="628650" lvl="1" indent="-171450">
              <a:buFont typeface="Arial" panose="020B0604020202020204" pitchFamily="34" charset="0"/>
              <a:buChar char="•"/>
            </a:pPr>
            <a:r>
              <a:rPr lang="en-US" dirty="0"/>
              <a:t>Scary, I know. But worth a shot. Worst is “no” or no response. You may be surprised how many yesses you get, especially with the supportive NH writing community.</a:t>
            </a:r>
          </a:p>
          <a:p>
            <a:pPr marL="171450" indent="-171450">
              <a:buFont typeface="Arial" panose="020B0604020202020204" pitchFamily="34" charset="0"/>
              <a:buChar char="•"/>
            </a:pPr>
            <a:r>
              <a:rPr lang="en-US" dirty="0"/>
              <a:t>Getting an agent is more difficult than getting published</a:t>
            </a:r>
          </a:p>
          <a:p>
            <a:pPr marL="628650" lvl="1" indent="-171450">
              <a:buFont typeface="Arial" panose="020B0604020202020204" pitchFamily="34" charset="0"/>
              <a:buChar char="•"/>
            </a:pPr>
            <a:r>
              <a:rPr lang="en-US" dirty="0"/>
              <a:t>It’s like getting the first job after college. Hard to get a job without experience, only way to get experience is for someone to give you a chance.</a:t>
            </a:r>
          </a:p>
          <a:p>
            <a:pPr marL="628650" lvl="1" indent="-171450">
              <a:buFont typeface="Arial" panose="020B0604020202020204" pitchFamily="34" charset="0"/>
              <a:buChar char="•"/>
            </a:pPr>
            <a:r>
              <a:rPr lang="en-US" dirty="0"/>
              <a:t>For me, self-publishing was like my internship into the industry. Those led to some industry knowledge, which led to the first deal, which led to the next and the agent and the award and whatever comes next.</a:t>
            </a:r>
          </a:p>
          <a:p>
            <a:pPr marL="171450" indent="-171450">
              <a:buFont typeface="Arial" panose="020B0604020202020204" pitchFamily="34" charset="0"/>
              <a:buChar char="•"/>
            </a:pPr>
            <a:r>
              <a:rPr lang="en-US" dirty="0"/>
              <a:t>Keep on keepin’ on</a:t>
            </a:r>
          </a:p>
          <a:p>
            <a:pPr marL="628650" lvl="1" indent="-171450">
              <a:buFont typeface="Arial" panose="020B0604020202020204" pitchFamily="34" charset="0"/>
              <a:buChar char="•"/>
            </a:pPr>
            <a:r>
              <a:rPr lang="en-US" dirty="0"/>
              <a:t>Don’t give up. </a:t>
            </a:r>
          </a:p>
          <a:p>
            <a:pPr marL="628650" lvl="1" indent="-171450">
              <a:buFont typeface="Arial" panose="020B0604020202020204" pitchFamily="34" charset="0"/>
              <a:buChar char="•"/>
            </a:pPr>
            <a:r>
              <a:rPr lang="en-US" dirty="0"/>
              <a:t>You’ll be told “no” more than “yes” guaranteed. Just takes one “yes.”</a:t>
            </a:r>
          </a:p>
          <a:p>
            <a:pPr marL="628650" lvl="1" indent="-171450">
              <a:buFont typeface="Arial" panose="020B0604020202020204" pitchFamily="34" charset="0"/>
              <a:buChar char="•"/>
            </a:pPr>
            <a:r>
              <a:rPr lang="en-US" dirty="0"/>
              <a:t>The only way to get better is to keep doing it. So do it. Keep writing.</a:t>
            </a:r>
          </a:p>
          <a:p>
            <a:pPr marL="628650" lvl="1" indent="-171450">
              <a:buFont typeface="Arial" panose="020B0604020202020204" pitchFamily="34" charset="0"/>
              <a:buChar char="•"/>
            </a:pPr>
            <a:r>
              <a:rPr lang="en-US" dirty="0"/>
              <a:t>I’ve heard of writers who have written a dozen or more (one guy his 18th) before getting published. Everyone’s journey is different, and that’s okay.</a:t>
            </a:r>
          </a:p>
        </p:txBody>
      </p:sp>
      <p:sp>
        <p:nvSpPr>
          <p:cNvPr id="4" name="Slide Number Placeholder 3"/>
          <p:cNvSpPr>
            <a:spLocks noGrp="1"/>
          </p:cNvSpPr>
          <p:nvPr>
            <p:ph type="sldNum" sz="quarter" idx="5"/>
          </p:nvPr>
        </p:nvSpPr>
        <p:spPr/>
        <p:txBody>
          <a:bodyPr/>
          <a:lstStyle/>
          <a:p>
            <a:fld id="{31B6B897-98EB-4384-B53D-08634FDF2C0F}" type="slidenum">
              <a:rPr lang="en-US" smtClean="0"/>
              <a:t>24</a:t>
            </a:fld>
            <a:endParaRPr lang="en-US" dirty="0"/>
          </a:p>
        </p:txBody>
      </p:sp>
    </p:spTree>
    <p:extLst>
      <p:ext uri="{BB962C8B-B14F-4D97-AF65-F5344CB8AC3E}">
        <p14:creationId xmlns:p14="http://schemas.microsoft.com/office/powerpoint/2010/main" val="114320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Ton of information today, only the tip of the iceberg. We’ll all learn something today, no question. Thanks for being here and for listening. And to the library for the invite. </a:t>
            </a:r>
          </a:p>
          <a:p>
            <a:pPr marL="171450" indent="-171450">
              <a:buFont typeface="Arial" panose="020B0604020202020204" pitchFamily="34" charset="0"/>
              <a:buChar char="•"/>
            </a:pPr>
            <a:r>
              <a:rPr lang="en-US" dirty="0"/>
              <a:t>Writing leads to other ways to expand personal brand and business.</a:t>
            </a:r>
          </a:p>
          <a:p>
            <a:pPr marL="628650" lvl="1" indent="-171450">
              <a:buFont typeface="Arial" panose="020B0604020202020204" pitchFamily="34" charset="0"/>
              <a:buChar char="•"/>
            </a:pPr>
            <a:r>
              <a:rPr lang="en-US" dirty="0"/>
              <a:t>Freelance writing, editing, speaking gigs, etc. </a:t>
            </a:r>
          </a:p>
          <a:p>
            <a:pPr marL="171450" indent="-171450">
              <a:buFont typeface="Arial" panose="020B0604020202020204" pitchFamily="34" charset="0"/>
              <a:buChar char="•"/>
            </a:pPr>
            <a:r>
              <a:rPr lang="en-US" dirty="0"/>
              <a:t>For me, I learn something new every day. </a:t>
            </a:r>
          </a:p>
          <a:p>
            <a:pPr marL="628650" lvl="1" indent="-171450">
              <a:buFont typeface="Arial" panose="020B0604020202020204" pitchFamily="34" charset="0"/>
              <a:buChar char="•"/>
            </a:pPr>
            <a:r>
              <a:rPr lang="en-US" dirty="0"/>
              <a:t>Hired a social media specialist. Thinking about hiring a publicist for my next book.</a:t>
            </a:r>
          </a:p>
          <a:p>
            <a:pPr marL="628650" lvl="1" indent="-171450">
              <a:buFont typeface="Arial" panose="020B0604020202020204" pitchFamily="34" charset="0"/>
              <a:buChar char="•"/>
            </a:pPr>
            <a:r>
              <a:rPr lang="en-US" dirty="0"/>
              <a:t>Plan to redesign my website</a:t>
            </a:r>
          </a:p>
          <a:p>
            <a:pPr marL="171450" indent="-171450">
              <a:buFont typeface="Arial" panose="020B0604020202020204" pitchFamily="34" charset="0"/>
              <a:buChar char="•"/>
            </a:pPr>
            <a:r>
              <a:rPr lang="en-US" dirty="0"/>
              <a:t>Anyone in this room who wants to get in contact, info on the screen.</a:t>
            </a:r>
          </a:p>
          <a:p>
            <a:pPr marL="628650" lvl="1" indent="-171450">
              <a:buFont typeface="Arial" panose="020B0604020202020204" pitchFamily="34" charset="0"/>
              <a:buChar char="•"/>
            </a:pPr>
            <a:r>
              <a:rPr lang="en-US" dirty="0"/>
              <a:t>Offer query service ($10 one-time, $25 unlimited)</a:t>
            </a:r>
          </a:p>
          <a:p>
            <a:pPr marL="628650" lvl="1" indent="-171450">
              <a:buFont typeface="Arial" panose="020B0604020202020204" pitchFamily="34" charset="0"/>
              <a:buChar char="•"/>
            </a:pPr>
            <a:r>
              <a:rPr lang="en-US" dirty="0"/>
              <a:t>Freelance fiction editing and proofreading</a:t>
            </a:r>
          </a:p>
          <a:p>
            <a:pPr marL="171450" indent="-171450">
              <a:buFont typeface="Arial" panose="020B0604020202020204" pitchFamily="34" charset="0"/>
              <a:buChar char="•"/>
            </a:pPr>
            <a:r>
              <a:rPr lang="en-US" dirty="0"/>
              <a:t>Have a handful of copies of Plum Springs.</a:t>
            </a:r>
          </a:p>
          <a:p>
            <a:pPr marL="628650" lvl="1" indent="-171450">
              <a:buFont typeface="Arial" panose="020B0604020202020204" pitchFamily="34" charset="0"/>
              <a:buChar char="•"/>
            </a:pPr>
            <a:r>
              <a:rPr lang="en-US" dirty="0"/>
              <a:t>Had more, but they were taken unexpectedly at the Literary Awards.</a:t>
            </a:r>
          </a:p>
          <a:p>
            <a:pPr marL="628650" lvl="1" indent="-171450">
              <a:buFont typeface="Arial" panose="020B0604020202020204" pitchFamily="34" charset="0"/>
              <a:buChar char="•"/>
            </a:pPr>
            <a:r>
              <a:rPr lang="en-US" dirty="0"/>
              <a:t>For other books, I have a sign-up sheet. Leave your info and I can sign them and ship them to you. Or order online. E-books and paperback. Deception is audio, </a:t>
            </a:r>
          </a:p>
          <a:p>
            <a:pPr marL="628650" lvl="1" indent="-171450">
              <a:buFont typeface="Arial" panose="020B0604020202020204" pitchFamily="34" charset="0"/>
              <a:buChar char="•"/>
            </a:pPr>
            <a:r>
              <a:rPr lang="en-US" dirty="0"/>
              <a:t>I’ll be around at the end for the book marketplace.</a:t>
            </a:r>
          </a:p>
          <a:p>
            <a:pPr marL="171450" indent="-171450">
              <a:buFont typeface="Arial" panose="020B0604020202020204" pitchFamily="34" charset="0"/>
              <a:buChar char="•"/>
            </a:pPr>
            <a:r>
              <a:rPr lang="en-US" dirty="0"/>
              <a:t>Open it up for questions, after my final spiel.</a:t>
            </a:r>
          </a:p>
        </p:txBody>
      </p:sp>
      <p:sp>
        <p:nvSpPr>
          <p:cNvPr id="4" name="Slide Number Placeholder 3"/>
          <p:cNvSpPr>
            <a:spLocks noGrp="1"/>
          </p:cNvSpPr>
          <p:nvPr>
            <p:ph type="sldNum" sz="quarter" idx="5"/>
          </p:nvPr>
        </p:nvSpPr>
        <p:spPr/>
        <p:txBody>
          <a:bodyPr/>
          <a:lstStyle/>
          <a:p>
            <a:fld id="{31B6B897-98EB-4384-B53D-08634FDF2C0F}" type="slidenum">
              <a:rPr lang="en-US" smtClean="0"/>
              <a:t>25</a:t>
            </a:fld>
            <a:endParaRPr lang="en-US" dirty="0"/>
          </a:p>
        </p:txBody>
      </p:sp>
    </p:spTree>
    <p:extLst>
      <p:ext uri="{BB962C8B-B14F-4D97-AF65-F5344CB8AC3E}">
        <p14:creationId xmlns:p14="http://schemas.microsoft.com/office/powerpoint/2010/main" val="1074215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6B897-98EB-4384-B53D-08634FDF2C0F}" type="slidenum">
              <a:rPr lang="en-US" smtClean="0"/>
              <a:t>26</a:t>
            </a:fld>
            <a:endParaRPr lang="en-US" dirty="0"/>
          </a:p>
        </p:txBody>
      </p:sp>
    </p:spTree>
    <p:extLst>
      <p:ext uri="{BB962C8B-B14F-4D97-AF65-F5344CB8AC3E}">
        <p14:creationId xmlns:p14="http://schemas.microsoft.com/office/powerpoint/2010/main" val="91458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dirty="0"/>
              <a:t>Little about me and why I’m here. Bio in the screen. </a:t>
            </a:r>
          </a:p>
          <a:p>
            <a:pPr marL="285750" indent="-285750">
              <a:buFont typeface="Arial" panose="020B0604020202020204" pitchFamily="34" charset="0"/>
              <a:buChar char="•"/>
            </a:pPr>
            <a:r>
              <a:rPr lang="en-US" sz="2800" dirty="0"/>
              <a:t>Began writing young. Late middle school. Won poetry awards, wrote songs, journalism in high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Education</a:t>
            </a:r>
          </a:p>
          <a:p>
            <a:pPr marL="742950" lvl="1" indent="-285750">
              <a:buFont typeface="Arial" panose="020B0604020202020204" pitchFamily="34" charset="0"/>
              <a:buChar char="•"/>
            </a:pPr>
            <a:r>
              <a:rPr lang="en-US" sz="2800" dirty="0"/>
              <a:t>NEC</a:t>
            </a:r>
          </a:p>
          <a:p>
            <a:pPr marL="1200150" lvl="2" indent="-285750">
              <a:buFont typeface="Arial" panose="020B0604020202020204" pitchFamily="34" charset="0"/>
              <a:buChar char="•"/>
            </a:pPr>
            <a:r>
              <a:rPr lang="en-US" sz="2800" dirty="0"/>
              <a:t>Journalism, not fiscally feasible, knew I wanted to do something with writing</a:t>
            </a:r>
          </a:p>
          <a:p>
            <a:pPr marL="1200150" lvl="2" indent="-285750">
              <a:buFont typeface="Arial" panose="020B0604020202020204" pitchFamily="34" charset="0"/>
              <a:buChar char="•"/>
            </a:pPr>
            <a:r>
              <a:rPr lang="en-US" sz="2800" dirty="0"/>
              <a:t>Lots of creative and professional writing </a:t>
            </a:r>
          </a:p>
          <a:p>
            <a:pPr marL="1200150" lvl="2" indent="-285750">
              <a:buFont typeface="Arial" panose="020B0604020202020204" pitchFamily="34" charset="0"/>
              <a:buChar char="•"/>
            </a:pPr>
            <a:r>
              <a:rPr lang="en-US" sz="2800" dirty="0"/>
              <a:t>Creative Writing Workshop, Scriptwriting</a:t>
            </a:r>
          </a:p>
          <a:p>
            <a:pPr marL="1657350" lvl="3" indent="-285750">
              <a:buFont typeface="Arial" panose="020B0604020202020204" pitchFamily="34" charset="0"/>
              <a:buChar char="•"/>
            </a:pPr>
            <a:r>
              <a:rPr lang="en-US" sz="2800" dirty="0"/>
              <a:t>Began first story summer of junior year</a:t>
            </a:r>
          </a:p>
          <a:p>
            <a:pPr marL="1200150" lvl="2" indent="-285750">
              <a:buFont typeface="Arial" panose="020B0604020202020204" pitchFamily="34" charset="0"/>
              <a:buChar char="•"/>
            </a:pPr>
            <a:r>
              <a:rPr lang="en-US" sz="2800" dirty="0"/>
              <a:t>BA in Communications, minor in Business for career feasibility, Summa Cum Laude</a:t>
            </a:r>
          </a:p>
          <a:p>
            <a:pPr marL="285750" indent="-285750">
              <a:buFont typeface="Arial" panose="020B0604020202020204" pitchFamily="34" charset="0"/>
              <a:buChar char="•"/>
            </a:pPr>
            <a:r>
              <a:rPr lang="en-US" sz="2800" dirty="0"/>
              <a:t>After college, Radio Shack then BittWare, learned a lot about technology and about avenue for professional writing</a:t>
            </a:r>
          </a:p>
          <a:p>
            <a:pPr marL="742950" lvl="1" indent="-285750">
              <a:buFont typeface="Arial" panose="020B0604020202020204" pitchFamily="34" charset="0"/>
              <a:buChar char="•"/>
            </a:pPr>
            <a:r>
              <a:rPr lang="en-US" sz="2800" dirty="0"/>
              <a:t>Terex Tech Writer</a:t>
            </a:r>
          </a:p>
          <a:p>
            <a:pPr marL="742950" lvl="1" indent="-285750">
              <a:buFont typeface="Arial" panose="020B0604020202020204" pitchFamily="34" charset="0"/>
              <a:buChar char="•"/>
            </a:pPr>
            <a:r>
              <a:rPr lang="en-US" sz="2800" dirty="0"/>
              <a:t>Holden Proposal Writer</a:t>
            </a:r>
          </a:p>
          <a:p>
            <a:pPr marL="742950" lvl="1" indent="-285750">
              <a:buFont typeface="Arial" panose="020B0604020202020204" pitchFamily="34" charset="0"/>
              <a:buChar char="•"/>
            </a:pPr>
            <a:r>
              <a:rPr lang="en-US" sz="2800" dirty="0"/>
              <a:t>GYK Proofreader and Copy Editor and Copywriter </a:t>
            </a:r>
          </a:p>
          <a:p>
            <a:pPr marL="1200150" lvl="2" indent="-285750">
              <a:buFont typeface="Arial" panose="020B0604020202020204" pitchFamily="34" charset="0"/>
              <a:buChar char="•"/>
            </a:pPr>
            <a:r>
              <a:rPr lang="en-US" sz="2800" dirty="0"/>
              <a:t>Writing and editing helped get me super competitive job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Meanwhile, wrote 5 manuscripts before my 30</a:t>
            </a:r>
            <a:r>
              <a:rPr lang="en-US" sz="2800" baseline="30000" dirty="0"/>
              <a:t>th</a:t>
            </a:r>
            <a:r>
              <a:rPr lang="en-US" sz="2800" dirty="0"/>
              <a:t> birthday, 4 published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Self-published twice, traditional published twice, acquired a literary agent, currently shopping 5</a:t>
            </a:r>
            <a:r>
              <a:rPr lang="en-US" sz="2800" baseline="30000" dirty="0"/>
              <a:t>th</a:t>
            </a:r>
            <a:r>
              <a:rPr lang="en-US" sz="2800" dirty="0"/>
              <a:t> (3 offers on the table)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Freelance editing</a:t>
            </a:r>
          </a:p>
        </p:txBody>
      </p:sp>
      <p:sp>
        <p:nvSpPr>
          <p:cNvPr id="4" name="Slide Number Placeholder 3"/>
          <p:cNvSpPr>
            <a:spLocks noGrp="1"/>
          </p:cNvSpPr>
          <p:nvPr>
            <p:ph type="sldNum" sz="quarter" idx="5"/>
          </p:nvPr>
        </p:nvSpPr>
        <p:spPr/>
        <p:txBody>
          <a:bodyPr/>
          <a:lstStyle/>
          <a:p>
            <a:fld id="{31B6B897-98EB-4384-B53D-08634FDF2C0F}" type="slidenum">
              <a:rPr lang="en-US" smtClean="0"/>
              <a:t>4</a:t>
            </a:fld>
            <a:endParaRPr lang="en-US" dirty="0"/>
          </a:p>
        </p:txBody>
      </p:sp>
    </p:spTree>
    <p:extLst>
      <p:ext uri="{BB962C8B-B14F-4D97-AF65-F5344CB8AC3E}">
        <p14:creationId xmlns:p14="http://schemas.microsoft.com/office/powerpoint/2010/main" val="121691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3200" dirty="0">
                <a:highlight>
                  <a:srgbClr val="FFFF00"/>
                </a:highlight>
              </a:rPr>
              <a:t>Synopsis on the screen. It’s a thriller.</a:t>
            </a:r>
            <a:endParaRPr lang="en-US" sz="2800" dirty="0"/>
          </a:p>
          <a:p>
            <a:pPr marL="742950" lvl="1" indent="-285750">
              <a:buFont typeface="Arial" panose="020B0604020202020204" pitchFamily="34" charset="0"/>
              <a:buChar char="•"/>
            </a:pPr>
            <a:r>
              <a:rPr lang="en-US" sz="2800" dirty="0"/>
              <a:t>Took roughly 2 years to finish. At least four drafts. First draft a nightmare. Finished in November 2014.</a:t>
            </a:r>
          </a:p>
          <a:p>
            <a:pPr marL="1200150" lvl="2" indent="-285750">
              <a:buFont typeface="Arial" panose="020B0604020202020204" pitchFamily="34" charset="0"/>
              <a:buChar char="•"/>
            </a:pPr>
            <a:r>
              <a:rPr lang="en-US" sz="2800" dirty="0"/>
              <a:t>Industry formatting</a:t>
            </a:r>
          </a:p>
          <a:p>
            <a:pPr marL="1200150" lvl="2" indent="-285750">
              <a:buFont typeface="Arial" panose="020B0604020202020204" pitchFamily="34" charset="0"/>
              <a:buChar char="•"/>
            </a:pPr>
            <a:r>
              <a:rPr lang="en-US" sz="2800" dirty="0"/>
              <a:t>Word count issue (went back and wrote second perspective)</a:t>
            </a:r>
          </a:p>
          <a:p>
            <a:pPr marL="1200150" lvl="2" indent="-285750">
              <a:buFont typeface="Arial" panose="020B0604020202020204" pitchFamily="34" charset="0"/>
              <a:buChar char="•"/>
            </a:pPr>
            <a:r>
              <a:rPr lang="en-US" sz="2800" dirty="0"/>
              <a:t>Incorporated feedback from some beta readers</a:t>
            </a:r>
          </a:p>
          <a:p>
            <a:pPr marL="1200150" lvl="2" indent="-285750">
              <a:buFont typeface="Arial" panose="020B0604020202020204" pitchFamily="34" charset="0"/>
              <a:buChar char="•"/>
            </a:pPr>
            <a:r>
              <a:rPr lang="en-US" sz="2800" dirty="0"/>
              <a:t>Had Staples print it and manually red penned myself</a:t>
            </a:r>
          </a:p>
          <a:p>
            <a:pPr marL="742950" lvl="1" indent="-285750">
              <a:buFont typeface="Arial" panose="020B0604020202020204" pitchFamily="34" charset="0"/>
              <a:buChar char="•"/>
            </a:pPr>
            <a:r>
              <a:rPr lang="en-US" sz="2800" dirty="0"/>
              <a:t>Researched literary agents and how to query them (I’ll get into that more later)</a:t>
            </a:r>
          </a:p>
          <a:p>
            <a:pPr marL="1200150" lvl="2" indent="-285750">
              <a:buFont typeface="Arial" panose="020B0604020202020204" pitchFamily="34" charset="0"/>
              <a:buChar char="•"/>
            </a:pPr>
            <a:r>
              <a:rPr lang="en-US" sz="2800" dirty="0"/>
              <a:t>One bite from Mark Gottlieb from Trident Media Group (talk about him more later too, ironically) </a:t>
            </a:r>
          </a:p>
          <a:p>
            <a:pPr marL="1200150" lvl="2" indent="-285750">
              <a:buFont typeface="Arial" panose="020B0604020202020204" pitchFamily="34" charset="0"/>
              <a:buChar char="•"/>
            </a:pPr>
            <a:r>
              <a:rPr lang="en-US" sz="2800" dirty="0"/>
              <a:t>Didn’t submit to any publishers. Not sure if I didn’t know how, or if I could. Was also anxious to get it out there. </a:t>
            </a:r>
          </a:p>
          <a:p>
            <a:pPr marL="742950" lvl="1" indent="-285750">
              <a:buFont typeface="Arial" panose="020B0604020202020204" pitchFamily="34" charset="0"/>
              <a:buChar char="•"/>
            </a:pPr>
            <a:r>
              <a:rPr lang="en-US" sz="2800" dirty="0"/>
              <a:t>Self-published in June 2015</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Researched the process (I’ll get more into later)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Hired a cover designer (Craigslist post)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Didn’t hire an editor but had a bunch of people proofread</a:t>
            </a:r>
          </a:p>
          <a:p>
            <a:pPr marL="742950" lvl="1" indent="-285750">
              <a:buFont typeface="Arial" panose="020B0604020202020204" pitchFamily="34" charset="0"/>
              <a:buChar char="•"/>
            </a:pPr>
            <a:r>
              <a:rPr lang="en-US" sz="2800" dirty="0"/>
              <a:t>Initial success</a:t>
            </a:r>
          </a:p>
          <a:p>
            <a:pPr marL="1200150" lvl="2" indent="-285750">
              <a:buFont typeface="Arial" panose="020B0604020202020204" pitchFamily="34" charset="0"/>
              <a:buChar char="•"/>
            </a:pPr>
            <a:r>
              <a:rPr lang="en-US" sz="2800" dirty="0"/>
              <a:t>Newspaper articles, events (LRCC, book signings) decent early sales</a:t>
            </a:r>
          </a:p>
        </p:txBody>
      </p:sp>
      <p:sp>
        <p:nvSpPr>
          <p:cNvPr id="4" name="Slide Number Placeholder 3"/>
          <p:cNvSpPr>
            <a:spLocks noGrp="1"/>
          </p:cNvSpPr>
          <p:nvPr>
            <p:ph type="sldNum" sz="quarter" idx="5"/>
          </p:nvPr>
        </p:nvSpPr>
        <p:spPr/>
        <p:txBody>
          <a:bodyPr/>
          <a:lstStyle/>
          <a:p>
            <a:fld id="{31B6B897-98EB-4384-B53D-08634FDF2C0F}" type="slidenum">
              <a:rPr lang="en-US" smtClean="0"/>
              <a:t>5</a:t>
            </a:fld>
            <a:endParaRPr lang="en-US" dirty="0"/>
          </a:p>
        </p:txBody>
      </p:sp>
    </p:spTree>
    <p:extLst>
      <p:ext uri="{BB962C8B-B14F-4D97-AF65-F5344CB8AC3E}">
        <p14:creationId xmlns:p14="http://schemas.microsoft.com/office/powerpoint/2010/main" val="305560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3200" dirty="0">
                <a:highlight>
                  <a:srgbClr val="FFFF00"/>
                </a:highlight>
              </a:rPr>
              <a:t>Synopsis on the screen. It’s thriller. </a:t>
            </a:r>
          </a:p>
          <a:p>
            <a:pPr marL="457200" indent="-457200">
              <a:buFont typeface="Arial" panose="020B0604020202020204" pitchFamily="34" charset="0"/>
              <a:buChar char="•"/>
            </a:pPr>
            <a:r>
              <a:rPr lang="en-US" sz="2800" dirty="0"/>
              <a:t>Took 4 months to finish. Three drafts. Finished in April 2015. Deception wasn’t published yet. </a:t>
            </a:r>
          </a:p>
          <a:p>
            <a:pPr marL="914400" lvl="1" indent="-457200">
              <a:buFont typeface="Arial" panose="020B0604020202020204" pitchFamily="34" charset="0"/>
              <a:buChar char="•"/>
            </a:pPr>
            <a:r>
              <a:rPr lang="en-US" sz="2800" dirty="0"/>
              <a:t>No agent luck. Didn’t spend much time though, was fine self-publishing.</a:t>
            </a:r>
          </a:p>
          <a:p>
            <a:pPr marL="914400" lvl="1" indent="-457200">
              <a:buFont typeface="Arial" panose="020B0604020202020204" pitchFamily="34" charset="0"/>
              <a:buChar char="•"/>
            </a:pPr>
            <a:r>
              <a:rPr lang="en-US" sz="2800" dirty="0"/>
              <a:t>Submitted to a few publishers, one gave me detailed feedback with a revise and resubmit offer.</a:t>
            </a:r>
          </a:p>
          <a:p>
            <a:pPr marL="914400" lvl="1" indent="-457200">
              <a:buFont typeface="Arial" panose="020B0604020202020204" pitchFamily="34" charset="0"/>
              <a:buChar char="•"/>
            </a:pPr>
            <a:r>
              <a:rPr lang="en-US" sz="2800" dirty="0"/>
              <a:t>Wrote a new draft with feedback.</a:t>
            </a:r>
          </a:p>
          <a:p>
            <a:pPr marL="914400" lvl="1" indent="-457200">
              <a:buFont typeface="Arial" panose="020B0604020202020204" pitchFamily="34" charset="0"/>
              <a:buChar char="•"/>
            </a:pPr>
            <a:r>
              <a:rPr lang="en-US" sz="2800" dirty="0"/>
              <a:t>Got an offer from Anaphora Literary Press, but bad vibe. </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Sent manuscript, had offer within an hour.</a:t>
            </a:r>
          </a:p>
          <a:p>
            <a:pPr marL="914400" lvl="1" indent="-457200">
              <a:buFont typeface="Arial" panose="020B0604020202020204" pitchFamily="34" charset="0"/>
              <a:buChar char="•"/>
            </a:pPr>
            <a:r>
              <a:rPr lang="en-US" sz="3000" dirty="0"/>
              <a:t>Self-published in December 2015 (6 months after Deception) </a:t>
            </a:r>
          </a:p>
          <a:p>
            <a:pPr marL="914400" lvl="1" indent="-457200">
              <a:buFont typeface="Arial" panose="020B0604020202020204" pitchFamily="34" charset="0"/>
              <a:buChar char="•"/>
            </a:pPr>
            <a:r>
              <a:rPr lang="en-US" sz="3000" dirty="0"/>
              <a:t>Same process, same designer</a:t>
            </a:r>
          </a:p>
          <a:p>
            <a:pPr marL="914400" lvl="1" indent="-457200">
              <a:buFont typeface="Arial" panose="020B0604020202020204" pitchFamily="34" charset="0"/>
              <a:buChar char="•"/>
            </a:pPr>
            <a:r>
              <a:rPr lang="en-US" sz="3000" dirty="0"/>
              <a:t>TV show (Nashua Public Access TV) this time, more signings and press</a:t>
            </a:r>
          </a:p>
          <a:p>
            <a:pPr marL="914400" lvl="1" indent="-457200">
              <a:buFont typeface="Arial" panose="020B0604020202020204" pitchFamily="34" charset="0"/>
              <a:buChar char="•"/>
            </a:pPr>
            <a:r>
              <a:rPr lang="en-US" sz="3000" dirty="0"/>
              <a:t>Flop</a:t>
            </a:r>
          </a:p>
          <a:p>
            <a:pPr marL="1371600" lvl="2" indent="-457200">
              <a:buFont typeface="Arial" panose="020B0604020202020204" pitchFamily="34" charset="0"/>
              <a:buChar char="•"/>
            </a:pPr>
            <a:r>
              <a:rPr lang="en-US" sz="3000" dirty="0"/>
              <a:t>Why? Too close together? Over saturation? Book just not good?</a:t>
            </a:r>
          </a:p>
        </p:txBody>
      </p:sp>
      <p:sp>
        <p:nvSpPr>
          <p:cNvPr id="4" name="Slide Number Placeholder 3"/>
          <p:cNvSpPr>
            <a:spLocks noGrp="1"/>
          </p:cNvSpPr>
          <p:nvPr>
            <p:ph type="sldNum" sz="quarter" idx="5"/>
          </p:nvPr>
        </p:nvSpPr>
        <p:spPr/>
        <p:txBody>
          <a:bodyPr/>
          <a:lstStyle/>
          <a:p>
            <a:fld id="{31B6B897-98EB-4384-B53D-08634FDF2C0F}" type="slidenum">
              <a:rPr lang="en-US" smtClean="0"/>
              <a:t>6</a:t>
            </a:fld>
            <a:endParaRPr lang="en-US" dirty="0"/>
          </a:p>
        </p:txBody>
      </p:sp>
    </p:spTree>
    <p:extLst>
      <p:ext uri="{BB962C8B-B14F-4D97-AF65-F5344CB8AC3E}">
        <p14:creationId xmlns:p14="http://schemas.microsoft.com/office/powerpoint/2010/main" val="408634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Synopsis on the screen. It’s thriller.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Took 6 months to finish. Three drafts. Finished in October 2015.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Re-evaluate goals after Salazar flop.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Spent a lot of time pitching to agents.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Had a lot of query interest.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agent said it “sounds publishable”—first real sense of hope for getting traditionally published</a:t>
            </a:r>
            <a:endParaRPr lang="en-US" sz="1200"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Erin Niumata, Folio Literary Management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Revise and resubmit with lots of good feedback</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Spend a few months rewriting and resubmitted</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She wanted it, couldn’t get everyone else on the team to agree</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Spent over a year querying</a:t>
            </a:r>
          </a:p>
          <a:p>
            <a:pPr marL="742950" lvl="1" indent="-285750">
              <a:buFont typeface="Arial" panose="020B0604020202020204" pitchFamily="34" charset="0"/>
              <a:buChar char="•"/>
            </a:pPr>
            <a:r>
              <a:rPr lang="en-US" sz="2800" dirty="0"/>
              <a:t>Tried publishers. Got Solstice Publishing offer with 5 days. </a:t>
            </a:r>
          </a:p>
          <a:p>
            <a:pPr marL="1200150" lvl="2" indent="-285750">
              <a:buFont typeface="Arial" panose="020B0604020202020204" pitchFamily="34" charset="0"/>
              <a:buChar char="•"/>
            </a:pPr>
            <a:r>
              <a:rPr lang="en-US" sz="2800" dirty="0"/>
              <a:t>Cover design, editing, no upfront costs, royalties, no marketing help (FB group, Twitter, email newsletter, book trailer), 3-year contract up next month</a:t>
            </a:r>
          </a:p>
          <a:p>
            <a:pPr marL="1200150" lvl="2" indent="-285750">
              <a:buFont typeface="Arial" panose="020B0604020202020204" pitchFamily="34" charset="0"/>
              <a:buChar char="•"/>
            </a:pPr>
            <a:r>
              <a:rPr lang="en-US" sz="2800" dirty="0"/>
              <a:t>POD, same distribution issues</a:t>
            </a:r>
          </a:p>
          <a:p>
            <a:pPr marL="1200150" lvl="2" indent="-285750">
              <a:buFont typeface="Arial" panose="020B0604020202020204" pitchFamily="34" charset="0"/>
              <a:buChar char="•"/>
            </a:pPr>
            <a:r>
              <a:rPr lang="en-US" sz="2800" dirty="0"/>
              <a:t>Inclusion into ITW as Solstice is an approved publisher</a:t>
            </a:r>
          </a:p>
        </p:txBody>
      </p:sp>
      <p:sp>
        <p:nvSpPr>
          <p:cNvPr id="4" name="Slide Number Placeholder 3"/>
          <p:cNvSpPr>
            <a:spLocks noGrp="1"/>
          </p:cNvSpPr>
          <p:nvPr>
            <p:ph type="sldNum" sz="quarter" idx="5"/>
          </p:nvPr>
        </p:nvSpPr>
        <p:spPr/>
        <p:txBody>
          <a:bodyPr/>
          <a:lstStyle/>
          <a:p>
            <a:fld id="{31B6B897-98EB-4384-B53D-08634FDF2C0F}" type="slidenum">
              <a:rPr lang="en-US" smtClean="0"/>
              <a:t>7</a:t>
            </a:fld>
            <a:endParaRPr lang="en-US" dirty="0"/>
          </a:p>
        </p:txBody>
      </p:sp>
    </p:spTree>
    <p:extLst>
      <p:ext uri="{BB962C8B-B14F-4D97-AF65-F5344CB8AC3E}">
        <p14:creationId xmlns:p14="http://schemas.microsoft.com/office/powerpoint/2010/main" val="407694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Synopsis on the screen. It’s upmarket literary suspense (suspense mixed with a higher quality of writing than genre fiction).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Took 1 year to finish. Three drafts. Finished in September 2016.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Lots of query interest right away, within days</a:t>
            </a:r>
          </a:p>
          <a:p>
            <a:pPr marL="742950" lvl="1" indent="-285750">
              <a:buFont typeface="Arial" panose="020B0604020202020204" pitchFamily="34" charset="0"/>
              <a:buChar char="•"/>
            </a:pPr>
            <a:r>
              <a:rPr lang="en-US" sz="2400" dirty="0"/>
              <a:t>Mark Gottlieb</a:t>
            </a:r>
          </a:p>
          <a:p>
            <a:pPr marL="1200150" lvl="2" indent="-285750">
              <a:buFont typeface="Arial" panose="020B0604020202020204" pitchFamily="34" charset="0"/>
              <a:buChar char="•"/>
            </a:pPr>
            <a:r>
              <a:rPr lang="en-US" sz="2000" dirty="0"/>
              <a:t>Email, phone call, no contract, add 10K words (spent a 6 or 8 weeks doing it), his pitch process</a:t>
            </a:r>
          </a:p>
          <a:p>
            <a:pPr marL="1200150" lvl="2" indent="-285750">
              <a:buFont typeface="Arial" panose="020B0604020202020204" pitchFamily="34" charset="0"/>
              <a:buChar char="•"/>
            </a:pPr>
            <a:r>
              <a:rPr lang="en-US" sz="2000" dirty="0"/>
              <a:t>Disappointment but still on editors’ desks</a:t>
            </a:r>
          </a:p>
          <a:p>
            <a:pPr marL="742950" lvl="1" indent="-285750">
              <a:buFont typeface="Arial" panose="020B0604020202020204" pitchFamily="34" charset="0"/>
              <a:buChar char="•"/>
            </a:pPr>
            <a:r>
              <a:rPr lang="en-US" sz="2400" dirty="0"/>
              <a:t>Moonshine Cove. Signed contract within 9 days of submission. </a:t>
            </a:r>
          </a:p>
          <a:p>
            <a:pPr marL="1200150" lvl="2" indent="-285750">
              <a:buFont typeface="Arial" panose="020B0604020202020204" pitchFamily="34" charset="0"/>
              <a:buChar char="•"/>
            </a:pPr>
            <a:r>
              <a:rPr lang="en-US" sz="2000" dirty="0"/>
              <a:t>Unusual with having an agent</a:t>
            </a:r>
          </a:p>
          <a:p>
            <a:pPr marL="1200150" lvl="2" indent="-285750">
              <a:buFont typeface="Arial" panose="020B0604020202020204" pitchFamily="34" charset="0"/>
              <a:buChar char="•"/>
            </a:pPr>
            <a:r>
              <a:rPr lang="en-US" sz="2000" dirty="0"/>
              <a:t>Mark’s response</a:t>
            </a:r>
          </a:p>
          <a:p>
            <a:pPr marL="1200150" lvl="2" indent="-285750">
              <a:buFont typeface="Arial" panose="020B0604020202020204" pitchFamily="34" charset="0"/>
              <a:buChar char="•"/>
            </a:pPr>
            <a:r>
              <a:rPr lang="en-US" sz="2000" dirty="0"/>
              <a:t>Better cover, better editing, better book quality, more realistic release date</a:t>
            </a:r>
          </a:p>
          <a:p>
            <a:pPr marL="1200150" lvl="2" indent="-285750">
              <a:buFont typeface="Arial" panose="020B0604020202020204" pitchFamily="34" charset="0"/>
              <a:buChar char="•"/>
            </a:pPr>
            <a:r>
              <a:rPr lang="en-US" sz="2000" dirty="0"/>
              <a:t>Blurbs, covers I like, Word doc of everything, 10-year contract (negotiated audio)</a:t>
            </a:r>
          </a:p>
          <a:p>
            <a:pPr marL="1200150" lvl="2" indent="-285750">
              <a:buFont typeface="Arial" panose="020B0604020202020204" pitchFamily="34" charset="0"/>
              <a:buChar char="•"/>
            </a:pPr>
            <a:r>
              <a:rPr lang="en-US" sz="2000" dirty="0"/>
              <a:t>POD, same distribution issues</a:t>
            </a:r>
          </a:p>
          <a:p>
            <a:pPr marL="1200150" lvl="2" indent="-285750">
              <a:buFont typeface="Arial" panose="020B0604020202020204" pitchFamily="34" charset="0"/>
              <a:buChar char="•"/>
            </a:pPr>
            <a:r>
              <a:rPr lang="en-US" sz="2000" dirty="0"/>
              <a:t>Once a year royalties, low rate</a:t>
            </a:r>
          </a:p>
          <a:p>
            <a:pPr marL="1200150" lvl="2" indent="-285750">
              <a:buFont typeface="Arial" panose="020B0604020202020204" pitchFamily="34" charset="0"/>
              <a:buChar char="•"/>
            </a:pPr>
            <a:r>
              <a:rPr lang="en-US" sz="2000" dirty="0"/>
              <a:t>Supportive in award </a:t>
            </a:r>
          </a:p>
        </p:txBody>
      </p:sp>
      <p:sp>
        <p:nvSpPr>
          <p:cNvPr id="4" name="Slide Number Placeholder 3"/>
          <p:cNvSpPr>
            <a:spLocks noGrp="1"/>
          </p:cNvSpPr>
          <p:nvPr>
            <p:ph type="sldNum" sz="quarter" idx="5"/>
          </p:nvPr>
        </p:nvSpPr>
        <p:spPr/>
        <p:txBody>
          <a:bodyPr/>
          <a:lstStyle/>
          <a:p>
            <a:fld id="{31B6B897-98EB-4384-B53D-08634FDF2C0F}" type="slidenum">
              <a:rPr lang="en-US" smtClean="0"/>
              <a:t>8</a:t>
            </a:fld>
            <a:endParaRPr lang="en-US" dirty="0"/>
          </a:p>
        </p:txBody>
      </p:sp>
    </p:spTree>
    <p:extLst>
      <p:ext uri="{BB962C8B-B14F-4D97-AF65-F5344CB8AC3E}">
        <p14:creationId xmlns:p14="http://schemas.microsoft.com/office/powerpoint/2010/main" val="317641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Synopsis on the screen. It’s upmarket literary suspense (suspense mixed with a higher quality of writing than genre fiction; closer to literary).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Took 2 years to finish (stuck for a year until a larger concept came to me one night). Two drafts. Finished in November 2018.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Began querying.</a:t>
            </a:r>
          </a:p>
          <a:p>
            <a:pPr marL="742950" lvl="1" indent="-285750">
              <a:buFont typeface="Arial" panose="020B0604020202020204" pitchFamily="34" charset="0"/>
              <a:buChar char="•"/>
            </a:pPr>
            <a:r>
              <a:rPr lang="en-US" sz="2400" dirty="0"/>
              <a:t>Fired Mark Gottlieb first</a:t>
            </a:r>
          </a:p>
          <a:p>
            <a:pPr marL="742950" lvl="1" indent="-285750">
              <a:buFont typeface="Arial" panose="020B0604020202020204" pitchFamily="34" charset="0"/>
              <a:buChar char="•"/>
            </a:pPr>
            <a:r>
              <a:rPr lang="en-US" sz="2600" dirty="0"/>
              <a:t>Query interest</a:t>
            </a:r>
          </a:p>
          <a:p>
            <a:pPr marL="1200150" lvl="2" indent="-285750">
              <a:buFont typeface="Arial" panose="020B0604020202020204" pitchFamily="34" charset="0"/>
              <a:buChar char="•"/>
            </a:pPr>
            <a:r>
              <a:rPr lang="en-US" sz="2600" dirty="0"/>
              <a:t>Max Dobson recommendation</a:t>
            </a:r>
          </a:p>
          <a:p>
            <a:pPr marL="1200150" lvl="2" indent="-285750">
              <a:buFont typeface="Arial" panose="020B0604020202020204" pitchFamily="34" charset="0"/>
              <a:buChar char="•"/>
            </a:pPr>
            <a:r>
              <a:rPr lang="en-US" sz="2600" dirty="0"/>
              <a:t>Chad Zunker recommendation</a:t>
            </a:r>
          </a:p>
          <a:p>
            <a:pPr marL="1200150" lvl="2" indent="-285750">
              <a:buFont typeface="Arial" panose="020B0604020202020204" pitchFamily="34" charset="0"/>
              <a:buChar char="•"/>
            </a:pPr>
            <a:r>
              <a:rPr lang="en-US" sz="2600" dirty="0"/>
              <a:t>Actively shopping</a:t>
            </a:r>
          </a:p>
          <a:p>
            <a:pPr marL="1657350" lvl="3" indent="-285750">
              <a:buFont typeface="Arial" panose="020B0604020202020204" pitchFamily="34" charset="0"/>
              <a:buChar char="•"/>
            </a:pPr>
            <a:r>
              <a:rPr lang="en-US" dirty="0"/>
              <a:t>Fuze, Black Rose Writing, Moonshine Cove </a:t>
            </a:r>
          </a:p>
          <a:p>
            <a:pPr marL="1657350" lvl="3" indent="-285750">
              <a:buFont typeface="Arial" panose="020B0604020202020204" pitchFamily="34" charset="0"/>
              <a:buChar char="•"/>
            </a:pPr>
            <a:r>
              <a:rPr lang="en-US" dirty="0"/>
              <a:t>Max Dobson? </a:t>
            </a:r>
          </a:p>
        </p:txBody>
      </p:sp>
      <p:sp>
        <p:nvSpPr>
          <p:cNvPr id="4" name="Slide Number Placeholder 3"/>
          <p:cNvSpPr>
            <a:spLocks noGrp="1"/>
          </p:cNvSpPr>
          <p:nvPr>
            <p:ph type="sldNum" sz="quarter" idx="5"/>
          </p:nvPr>
        </p:nvSpPr>
        <p:spPr/>
        <p:txBody>
          <a:bodyPr/>
          <a:lstStyle/>
          <a:p>
            <a:fld id="{31B6B897-98EB-4384-B53D-08634FDF2C0F}" type="slidenum">
              <a:rPr lang="en-US" smtClean="0"/>
              <a:t>9</a:t>
            </a:fld>
            <a:endParaRPr lang="en-US" dirty="0"/>
          </a:p>
        </p:txBody>
      </p:sp>
    </p:spTree>
    <p:extLst>
      <p:ext uri="{BB962C8B-B14F-4D97-AF65-F5344CB8AC3E}">
        <p14:creationId xmlns:p14="http://schemas.microsoft.com/office/powerpoint/2010/main" val="327466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Enough about me. Purpose of the rundown was to show that I’ve experienced both sides. In general, self-publishing is when the author takes control of the process—not only writing and rewriting, but also arranging editing and cover design and layout and distribution and pricing and marketing; the whole gamut. </a:t>
            </a:r>
          </a:p>
        </p:txBody>
      </p:sp>
      <p:sp>
        <p:nvSpPr>
          <p:cNvPr id="4" name="Slide Number Placeholder 3"/>
          <p:cNvSpPr>
            <a:spLocks noGrp="1"/>
          </p:cNvSpPr>
          <p:nvPr>
            <p:ph type="sldNum" sz="quarter" idx="5"/>
          </p:nvPr>
        </p:nvSpPr>
        <p:spPr/>
        <p:txBody>
          <a:bodyPr/>
          <a:lstStyle/>
          <a:p>
            <a:fld id="{31B6B897-98EB-4384-B53D-08634FDF2C0F}" type="slidenum">
              <a:rPr lang="en-US" smtClean="0"/>
              <a:t>10</a:t>
            </a:fld>
            <a:endParaRPr lang="en-US" dirty="0"/>
          </a:p>
        </p:txBody>
      </p:sp>
    </p:spTree>
    <p:extLst>
      <p:ext uri="{BB962C8B-B14F-4D97-AF65-F5344CB8AC3E}">
        <p14:creationId xmlns:p14="http://schemas.microsoft.com/office/powerpoint/2010/main" val="33592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24AF-74F7-4D3F-AB14-0C4082F1EE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78C2D5-6EBD-4B86-A426-56EE406B2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B1FA10-F909-4E94-ADFC-FF8BF9E2229B}"/>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5" name="Footer Placeholder 4">
            <a:extLst>
              <a:ext uri="{FF2B5EF4-FFF2-40B4-BE49-F238E27FC236}">
                <a16:creationId xmlns:a16="http://schemas.microsoft.com/office/drawing/2014/main" id="{F81D9FEA-3389-4E98-97CF-9C03A9A6B5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A2344E-89A5-4C7E-AA56-AA05574D6D35}"/>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264060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7E98-6E8C-49BF-813C-9D9E7191C1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59AFFE-E4BE-4C20-A6D7-9FC87276DC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C06AF-4332-4741-AF43-8EE8B780A053}"/>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5" name="Footer Placeholder 4">
            <a:extLst>
              <a:ext uri="{FF2B5EF4-FFF2-40B4-BE49-F238E27FC236}">
                <a16:creationId xmlns:a16="http://schemas.microsoft.com/office/drawing/2014/main" id="{62689A2D-71A7-4A19-ACC8-5EABE05EE2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DCCF27-464F-4DDE-B007-C19F03BD65B1}"/>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84453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A63221-63DB-4F5D-AC00-0B2D6B52AA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6970D5-34C4-4C4B-924D-00F4685BB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742DA-54F4-4D6A-B89F-42EB819DEA11}"/>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5" name="Footer Placeholder 4">
            <a:extLst>
              <a:ext uri="{FF2B5EF4-FFF2-40B4-BE49-F238E27FC236}">
                <a16:creationId xmlns:a16="http://schemas.microsoft.com/office/drawing/2014/main" id="{97A81E54-5B64-4CC0-8F2D-13568240DA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89BADF-B797-40B2-A9DD-B94468F4F7D2}"/>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136137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A89E-BA0D-4C4D-841F-8697CE133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2872C-9802-41CC-AF08-47FCD8E2E8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9F05F-09E5-43E8-A706-BC9C347367BB}"/>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5" name="Footer Placeholder 4">
            <a:extLst>
              <a:ext uri="{FF2B5EF4-FFF2-40B4-BE49-F238E27FC236}">
                <a16:creationId xmlns:a16="http://schemas.microsoft.com/office/drawing/2014/main" id="{36BBC23A-0A3A-4E8F-AB49-7E6AC9C682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A68F62-D5F1-414A-8E05-771B8E58CC91}"/>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155423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3F3D-7B04-4C7B-B0B6-9582D9322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E6B257-DC27-4B17-AB91-9847A7E01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56736D-90C5-4DA5-93F4-9D6439793881}"/>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5" name="Footer Placeholder 4">
            <a:extLst>
              <a:ext uri="{FF2B5EF4-FFF2-40B4-BE49-F238E27FC236}">
                <a16:creationId xmlns:a16="http://schemas.microsoft.com/office/drawing/2014/main" id="{E67ADD97-DD24-441D-931D-B6B74BA76F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25B18F-CAF8-4DBF-860D-7B5F0673D789}"/>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152032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B614-6996-4577-9F7B-4018DF883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7680AA-30E5-466F-BCC5-53589EFC18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65693-917C-4BD6-92F2-56CA1AE271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58062D-83F4-43AA-A45A-38A3EB2EA724}"/>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6" name="Footer Placeholder 5">
            <a:extLst>
              <a:ext uri="{FF2B5EF4-FFF2-40B4-BE49-F238E27FC236}">
                <a16:creationId xmlns:a16="http://schemas.microsoft.com/office/drawing/2014/main" id="{0B9CD6E1-701D-4FE2-9EC5-47F364BCCE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C4D-5893-414C-8A6B-7727A7FE63C4}"/>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30059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332C-67B1-409A-A47F-2249405588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0AB7B1-55EB-46F1-954E-E44D9AED8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5D714E-00F0-4090-87B8-19A27D306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451CEA-FA1F-4B1F-BA31-F5646410E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1D814-6DC1-4B05-A725-D5B637B5E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478DFE-31A0-4BDC-802C-A0AA69F6A44A}"/>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8" name="Footer Placeholder 7">
            <a:extLst>
              <a:ext uri="{FF2B5EF4-FFF2-40B4-BE49-F238E27FC236}">
                <a16:creationId xmlns:a16="http://schemas.microsoft.com/office/drawing/2014/main" id="{E67BDF66-171F-4675-A218-79F0942F89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550AC9-E8E6-41A2-ABF1-C3A78A337FC5}"/>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236660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CE2D-416E-43F0-8B2A-1A2A49384D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B639C-5936-4D38-A42B-DAEBAF80A129}"/>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4" name="Footer Placeholder 3">
            <a:extLst>
              <a:ext uri="{FF2B5EF4-FFF2-40B4-BE49-F238E27FC236}">
                <a16:creationId xmlns:a16="http://schemas.microsoft.com/office/drawing/2014/main" id="{1DA36A9A-C9F4-4199-B38A-DB5AD55737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6467B4-95E0-4076-8E77-A5D91868E088}"/>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103517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C689B-F1C6-4913-A9C7-EAFF0265E121}"/>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3" name="Footer Placeholder 2">
            <a:extLst>
              <a:ext uri="{FF2B5EF4-FFF2-40B4-BE49-F238E27FC236}">
                <a16:creationId xmlns:a16="http://schemas.microsoft.com/office/drawing/2014/main" id="{E27405C7-B2CD-47D8-920B-D3FB23B746A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F511F7-3C80-497E-955D-EA1485A4F279}"/>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113759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DC07-6184-4167-AE9A-98FFBA156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AA78A9-4494-4486-929E-30B2327EA4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EA701-868F-4E7F-A9F9-F21BA6B86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2955F-40AB-4CB6-A394-EDF91D4BF29B}"/>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6" name="Footer Placeholder 5">
            <a:extLst>
              <a:ext uri="{FF2B5EF4-FFF2-40B4-BE49-F238E27FC236}">
                <a16:creationId xmlns:a16="http://schemas.microsoft.com/office/drawing/2014/main" id="{A8C26E58-BDEB-4FA3-B25C-570A41D0EC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F74453-3C3A-4815-B874-FD2579B70117}"/>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213068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C3CD-49F5-4662-9D85-C427B65B3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C2F07F-2A4A-4EAA-8FBB-B77147004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8ADCE5-3AF6-46AA-8452-A062BEE78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C0F12-98B4-438F-9375-2733021F477A}"/>
              </a:ext>
            </a:extLst>
          </p:cNvPr>
          <p:cNvSpPr>
            <a:spLocks noGrp="1"/>
          </p:cNvSpPr>
          <p:nvPr>
            <p:ph type="dt" sz="half" idx="10"/>
          </p:nvPr>
        </p:nvSpPr>
        <p:spPr/>
        <p:txBody>
          <a:bodyPr/>
          <a:lstStyle/>
          <a:p>
            <a:fld id="{E83FEF08-805E-4A33-8AD1-6B1CF2E75A1F}" type="datetimeFigureOut">
              <a:rPr lang="en-US" smtClean="0"/>
              <a:t>10/10/2019</a:t>
            </a:fld>
            <a:endParaRPr lang="en-US" dirty="0"/>
          </a:p>
        </p:txBody>
      </p:sp>
      <p:sp>
        <p:nvSpPr>
          <p:cNvPr id="6" name="Footer Placeholder 5">
            <a:extLst>
              <a:ext uri="{FF2B5EF4-FFF2-40B4-BE49-F238E27FC236}">
                <a16:creationId xmlns:a16="http://schemas.microsoft.com/office/drawing/2014/main" id="{BA81A94A-3A62-4183-B012-B738342F86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28B354-E57C-41E8-89EF-5C5E5484BBC7}"/>
              </a:ext>
            </a:extLst>
          </p:cNvPr>
          <p:cNvSpPr>
            <a:spLocks noGrp="1"/>
          </p:cNvSpPr>
          <p:nvPr>
            <p:ph type="sldNum" sz="quarter" idx="12"/>
          </p:nvPr>
        </p:nvSpPr>
        <p:spPr/>
        <p:txBody>
          <a:bodyPr/>
          <a:lstStyle/>
          <a:p>
            <a:fld id="{418BD0D9-67BB-452B-A44A-49857B2F9896}" type="slidenum">
              <a:rPr lang="en-US" smtClean="0"/>
              <a:t>‹#›</a:t>
            </a:fld>
            <a:endParaRPr lang="en-US" dirty="0"/>
          </a:p>
        </p:txBody>
      </p:sp>
    </p:spTree>
    <p:extLst>
      <p:ext uri="{BB962C8B-B14F-4D97-AF65-F5344CB8AC3E}">
        <p14:creationId xmlns:p14="http://schemas.microsoft.com/office/powerpoint/2010/main" val="375809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B385F-9605-461D-BBAD-FED43E130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01955E-9A88-4FCE-987F-8CFAF73D1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F9342-4526-47B0-B8A1-66EF0A297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FEF08-805E-4A33-8AD1-6B1CF2E75A1F}" type="datetimeFigureOut">
              <a:rPr lang="en-US" smtClean="0"/>
              <a:t>10/10/2019</a:t>
            </a:fld>
            <a:endParaRPr lang="en-US" dirty="0"/>
          </a:p>
        </p:txBody>
      </p:sp>
      <p:sp>
        <p:nvSpPr>
          <p:cNvPr id="5" name="Footer Placeholder 4">
            <a:extLst>
              <a:ext uri="{FF2B5EF4-FFF2-40B4-BE49-F238E27FC236}">
                <a16:creationId xmlns:a16="http://schemas.microsoft.com/office/drawing/2014/main" id="{1125AE7E-E322-4FD0-951C-6EBCB9C45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C3FAF0-E134-4924-A732-1F31238E9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BD0D9-67BB-452B-A44A-49857B2F9896}" type="slidenum">
              <a:rPr lang="en-US" smtClean="0"/>
              <a:t>‹#›</a:t>
            </a:fld>
            <a:endParaRPr lang="en-US" dirty="0"/>
          </a:p>
        </p:txBody>
      </p:sp>
    </p:spTree>
    <p:extLst>
      <p:ext uri="{BB962C8B-B14F-4D97-AF65-F5344CB8AC3E}">
        <p14:creationId xmlns:p14="http://schemas.microsoft.com/office/powerpoint/2010/main" val="308727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4FE3-FA1A-42C7-B3E2-5D6403C6C4E4}"/>
              </a:ext>
            </a:extLst>
          </p:cNvPr>
          <p:cNvSpPr>
            <a:spLocks noGrp="1"/>
          </p:cNvSpPr>
          <p:nvPr>
            <p:ph type="ctrTitle"/>
          </p:nvPr>
        </p:nvSpPr>
        <p:spPr>
          <a:xfrm>
            <a:off x="1524000" y="1122363"/>
            <a:ext cx="9144000" cy="2387600"/>
          </a:xfrm>
        </p:spPr>
        <p:txBody>
          <a:bodyPr/>
          <a:lstStyle/>
          <a:p>
            <a:r>
              <a:rPr lang="en-US" dirty="0">
                <a:solidFill>
                  <a:srgbClr val="0070C0"/>
                </a:solidFill>
              </a:rPr>
              <a:t>Self- vs. Traditional Publishing</a:t>
            </a:r>
          </a:p>
        </p:txBody>
      </p:sp>
      <p:sp>
        <p:nvSpPr>
          <p:cNvPr id="3" name="Subtitle 2">
            <a:extLst>
              <a:ext uri="{FF2B5EF4-FFF2-40B4-BE49-F238E27FC236}">
                <a16:creationId xmlns:a16="http://schemas.microsoft.com/office/drawing/2014/main" id="{9CFD4ED0-D410-4EC6-B2AE-E8C7C4631CF4}"/>
              </a:ext>
            </a:extLst>
          </p:cNvPr>
          <p:cNvSpPr>
            <a:spLocks noGrp="1"/>
          </p:cNvSpPr>
          <p:nvPr>
            <p:ph type="subTitle" idx="1"/>
          </p:nvPr>
        </p:nvSpPr>
        <p:spPr>
          <a:xfrm>
            <a:off x="1524000" y="3602038"/>
            <a:ext cx="9144000" cy="1655762"/>
          </a:xfrm>
        </p:spPr>
        <p:txBody>
          <a:bodyPr/>
          <a:lstStyle/>
          <a:p>
            <a:endParaRPr lang="en-US" dirty="0"/>
          </a:p>
          <a:p>
            <a:r>
              <a:rPr lang="en-US" dirty="0"/>
              <a:t>By: Author Dan Lawton</a:t>
            </a:r>
          </a:p>
          <a:p>
            <a:r>
              <a:rPr lang="en-US" dirty="0"/>
              <a:t>www.danlawtonfiction.com</a:t>
            </a:r>
          </a:p>
        </p:txBody>
      </p:sp>
    </p:spTree>
    <p:extLst>
      <p:ext uri="{BB962C8B-B14F-4D97-AF65-F5344CB8AC3E}">
        <p14:creationId xmlns:p14="http://schemas.microsoft.com/office/powerpoint/2010/main" val="33715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D2C36-3D88-4B08-960C-F67BE1608D6C}"/>
              </a:ext>
            </a:extLst>
          </p:cNvPr>
          <p:cNvSpPr>
            <a:spLocks noGrp="1"/>
          </p:cNvSpPr>
          <p:nvPr>
            <p:ph type="title"/>
          </p:nvPr>
        </p:nvSpPr>
        <p:spPr>
          <a:xfrm>
            <a:off x="838200" y="2862262"/>
            <a:ext cx="10515600" cy="1133475"/>
          </a:xfrm>
        </p:spPr>
        <p:txBody>
          <a:bodyPr>
            <a:normAutofit/>
          </a:bodyPr>
          <a:lstStyle/>
          <a:p>
            <a:pPr algn="ctr"/>
            <a:r>
              <a:rPr lang="en-US" dirty="0">
                <a:solidFill>
                  <a:srgbClr val="0070C0"/>
                </a:solidFill>
              </a:rPr>
              <a:t>Introduction to Self-Publishing</a:t>
            </a:r>
          </a:p>
        </p:txBody>
      </p:sp>
    </p:spTree>
    <p:extLst>
      <p:ext uri="{BB962C8B-B14F-4D97-AF65-F5344CB8AC3E}">
        <p14:creationId xmlns:p14="http://schemas.microsoft.com/office/powerpoint/2010/main" val="423164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26B4-FA1C-47CF-8A8D-46699494AD2C}"/>
              </a:ext>
            </a:extLst>
          </p:cNvPr>
          <p:cNvSpPr>
            <a:spLocks noGrp="1"/>
          </p:cNvSpPr>
          <p:nvPr>
            <p:ph type="title"/>
          </p:nvPr>
        </p:nvSpPr>
        <p:spPr/>
        <p:txBody>
          <a:bodyPr/>
          <a:lstStyle/>
          <a:p>
            <a:r>
              <a:rPr lang="en-US" dirty="0">
                <a:solidFill>
                  <a:srgbClr val="0070C0"/>
                </a:solidFill>
              </a:rPr>
              <a:t>How To Self-Publish</a:t>
            </a:r>
          </a:p>
        </p:txBody>
      </p:sp>
      <p:pic>
        <p:nvPicPr>
          <p:cNvPr id="9" name="Picture 8" descr="A close up of a logo&#10;&#10;Description automatically generated">
            <a:extLst>
              <a:ext uri="{FF2B5EF4-FFF2-40B4-BE49-F238E27FC236}">
                <a16:creationId xmlns:a16="http://schemas.microsoft.com/office/drawing/2014/main" id="{EE573DD4-1E73-4BB7-A109-1E2A35065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981" y="1383986"/>
            <a:ext cx="9726038" cy="5474014"/>
          </a:xfrm>
          <a:prstGeom prst="rect">
            <a:avLst/>
          </a:prstGeom>
        </p:spPr>
      </p:pic>
    </p:spTree>
    <p:extLst>
      <p:ext uri="{BB962C8B-B14F-4D97-AF65-F5344CB8AC3E}">
        <p14:creationId xmlns:p14="http://schemas.microsoft.com/office/powerpoint/2010/main" val="1966040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5FD0-6EE0-4F13-8CA6-F86A6DB7995E}"/>
              </a:ext>
            </a:extLst>
          </p:cNvPr>
          <p:cNvSpPr>
            <a:spLocks noGrp="1"/>
          </p:cNvSpPr>
          <p:nvPr>
            <p:ph type="title"/>
          </p:nvPr>
        </p:nvSpPr>
        <p:spPr/>
        <p:txBody>
          <a:bodyPr/>
          <a:lstStyle/>
          <a:p>
            <a:r>
              <a:rPr lang="en-US" dirty="0">
                <a:solidFill>
                  <a:srgbClr val="0070C0"/>
                </a:solidFill>
              </a:rPr>
              <a:t>Paperback</a:t>
            </a:r>
          </a:p>
        </p:txBody>
      </p:sp>
      <p:pic>
        <p:nvPicPr>
          <p:cNvPr id="7" name="Picture 6" descr="A screenshot of a cell phone&#10;&#10;Description automatically generated">
            <a:extLst>
              <a:ext uri="{FF2B5EF4-FFF2-40B4-BE49-F238E27FC236}">
                <a16:creationId xmlns:a16="http://schemas.microsoft.com/office/drawing/2014/main" id="{EF7A768E-C1C0-41DE-99FF-25A5232B1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281" y="1458932"/>
            <a:ext cx="6984459" cy="5257202"/>
          </a:xfrm>
          <a:prstGeom prst="rect">
            <a:avLst/>
          </a:prstGeom>
        </p:spPr>
      </p:pic>
    </p:spTree>
    <p:extLst>
      <p:ext uri="{BB962C8B-B14F-4D97-AF65-F5344CB8AC3E}">
        <p14:creationId xmlns:p14="http://schemas.microsoft.com/office/powerpoint/2010/main" val="125560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5FD0-6EE0-4F13-8CA6-F86A6DB7995E}"/>
              </a:ext>
            </a:extLst>
          </p:cNvPr>
          <p:cNvSpPr>
            <a:spLocks noGrp="1"/>
          </p:cNvSpPr>
          <p:nvPr>
            <p:ph type="title"/>
          </p:nvPr>
        </p:nvSpPr>
        <p:spPr/>
        <p:txBody>
          <a:bodyPr/>
          <a:lstStyle/>
          <a:p>
            <a:r>
              <a:rPr lang="en-US" dirty="0">
                <a:solidFill>
                  <a:srgbClr val="0070C0"/>
                </a:solidFill>
              </a:rPr>
              <a:t>E-Book</a:t>
            </a:r>
          </a:p>
        </p:txBody>
      </p:sp>
      <p:pic>
        <p:nvPicPr>
          <p:cNvPr id="7" name="Picture 6" descr="A screenshot of a social media post&#10;&#10;Description automatically generated">
            <a:extLst>
              <a:ext uri="{FF2B5EF4-FFF2-40B4-BE49-F238E27FC236}">
                <a16:creationId xmlns:a16="http://schemas.microsoft.com/office/drawing/2014/main" id="{BA019036-EBB3-4382-AF2B-A2E52B62F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995" y="1517515"/>
            <a:ext cx="9977326" cy="4975360"/>
          </a:xfrm>
          <a:prstGeom prst="rect">
            <a:avLst/>
          </a:prstGeom>
        </p:spPr>
      </p:pic>
    </p:spTree>
    <p:extLst>
      <p:ext uri="{BB962C8B-B14F-4D97-AF65-F5344CB8AC3E}">
        <p14:creationId xmlns:p14="http://schemas.microsoft.com/office/powerpoint/2010/main" val="427106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5FD0-6EE0-4F13-8CA6-F86A6DB7995E}"/>
              </a:ext>
            </a:extLst>
          </p:cNvPr>
          <p:cNvSpPr>
            <a:spLocks noGrp="1"/>
          </p:cNvSpPr>
          <p:nvPr>
            <p:ph type="title"/>
          </p:nvPr>
        </p:nvSpPr>
        <p:spPr/>
        <p:txBody>
          <a:bodyPr/>
          <a:lstStyle/>
          <a:p>
            <a:r>
              <a:rPr lang="en-US" dirty="0">
                <a:solidFill>
                  <a:srgbClr val="0070C0"/>
                </a:solidFill>
              </a:rPr>
              <a:t>Audiobook</a:t>
            </a:r>
          </a:p>
        </p:txBody>
      </p:sp>
      <p:pic>
        <p:nvPicPr>
          <p:cNvPr id="4" name="Picture 3">
            <a:extLst>
              <a:ext uri="{FF2B5EF4-FFF2-40B4-BE49-F238E27FC236}">
                <a16:creationId xmlns:a16="http://schemas.microsoft.com/office/drawing/2014/main" id="{5B1A2D7C-E6F4-433B-9095-EC0048F7D248}"/>
              </a:ext>
            </a:extLst>
          </p:cNvPr>
          <p:cNvPicPr>
            <a:picLocks noChangeAspect="1"/>
          </p:cNvPicPr>
          <p:nvPr/>
        </p:nvPicPr>
        <p:blipFill>
          <a:blip r:embed="rId3"/>
          <a:stretch>
            <a:fillRect/>
          </a:stretch>
        </p:blipFill>
        <p:spPr>
          <a:xfrm>
            <a:off x="1151663" y="1690688"/>
            <a:ext cx="9888673" cy="4240121"/>
          </a:xfrm>
          <a:prstGeom prst="rect">
            <a:avLst/>
          </a:prstGeom>
        </p:spPr>
      </p:pic>
    </p:spTree>
    <p:extLst>
      <p:ext uri="{BB962C8B-B14F-4D97-AF65-F5344CB8AC3E}">
        <p14:creationId xmlns:p14="http://schemas.microsoft.com/office/powerpoint/2010/main" val="280374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D2C36-3D88-4B08-960C-F67BE1608D6C}"/>
              </a:ext>
            </a:extLst>
          </p:cNvPr>
          <p:cNvSpPr>
            <a:spLocks noGrp="1"/>
          </p:cNvSpPr>
          <p:nvPr>
            <p:ph type="title"/>
          </p:nvPr>
        </p:nvSpPr>
        <p:spPr>
          <a:xfrm>
            <a:off x="838200" y="2862262"/>
            <a:ext cx="10515600" cy="1133475"/>
          </a:xfrm>
        </p:spPr>
        <p:txBody>
          <a:bodyPr>
            <a:normAutofit fontScale="90000"/>
          </a:bodyPr>
          <a:lstStyle/>
          <a:p>
            <a:pPr algn="ctr"/>
            <a:r>
              <a:rPr lang="en-US" dirty="0">
                <a:solidFill>
                  <a:srgbClr val="0070C0"/>
                </a:solidFill>
              </a:rPr>
              <a:t>Introduction to Traditional Publishing</a:t>
            </a:r>
          </a:p>
        </p:txBody>
      </p:sp>
    </p:spTree>
    <p:extLst>
      <p:ext uri="{BB962C8B-B14F-4D97-AF65-F5344CB8AC3E}">
        <p14:creationId xmlns:p14="http://schemas.microsoft.com/office/powerpoint/2010/main" val="267408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26B4-FA1C-47CF-8A8D-46699494AD2C}"/>
              </a:ext>
            </a:extLst>
          </p:cNvPr>
          <p:cNvSpPr>
            <a:spLocks noGrp="1"/>
          </p:cNvSpPr>
          <p:nvPr>
            <p:ph type="title"/>
          </p:nvPr>
        </p:nvSpPr>
        <p:spPr/>
        <p:txBody>
          <a:bodyPr/>
          <a:lstStyle/>
          <a:p>
            <a:r>
              <a:rPr lang="en-US" dirty="0">
                <a:solidFill>
                  <a:srgbClr val="0070C0"/>
                </a:solidFill>
              </a:rPr>
              <a:t>How To Get Traditionally Published</a:t>
            </a:r>
          </a:p>
        </p:txBody>
      </p:sp>
      <p:sp>
        <p:nvSpPr>
          <p:cNvPr id="3" name="Content Placeholder 2">
            <a:extLst>
              <a:ext uri="{FF2B5EF4-FFF2-40B4-BE49-F238E27FC236}">
                <a16:creationId xmlns:a16="http://schemas.microsoft.com/office/drawing/2014/main" id="{A27ABF5D-930F-40F9-B6CD-5C1E686138E7}"/>
              </a:ext>
            </a:extLst>
          </p:cNvPr>
          <p:cNvSpPr>
            <a:spLocks noGrp="1"/>
          </p:cNvSpPr>
          <p:nvPr>
            <p:ph idx="1"/>
          </p:nvPr>
        </p:nvSpPr>
        <p:spPr>
          <a:xfrm>
            <a:off x="838200" y="2039631"/>
            <a:ext cx="10515600" cy="3154937"/>
          </a:xfrm>
        </p:spPr>
        <p:txBody>
          <a:bodyPr/>
          <a:lstStyle/>
          <a:p>
            <a:pPr marL="0" indent="0">
              <a:buNone/>
            </a:pPr>
            <a:r>
              <a:rPr lang="en-US" sz="6000" dirty="0">
                <a:solidFill>
                  <a:srgbClr val="00B050"/>
                </a:solidFill>
                <a:latin typeface="Segoe Print" panose="02000600000000000000" pitchFamily="2" charset="0"/>
                <a:sym typeface="Wingdings" panose="05000000000000000000" pitchFamily="2" charset="2"/>
              </a:rPr>
              <a:t> </a:t>
            </a:r>
            <a:r>
              <a:rPr lang="en-US" dirty="0"/>
              <a:t>Completed manuscript </a:t>
            </a:r>
          </a:p>
          <a:p>
            <a:pPr marL="0" indent="0">
              <a:buNone/>
            </a:pPr>
            <a:r>
              <a:rPr lang="en-US" sz="6000" dirty="0">
                <a:solidFill>
                  <a:srgbClr val="00B050"/>
                </a:solidFill>
                <a:latin typeface="Segoe Print" panose="02000600000000000000" pitchFamily="2" charset="0"/>
                <a:sym typeface="Wingdings" panose="05000000000000000000" pitchFamily="2" charset="2"/>
              </a:rPr>
              <a:t> </a:t>
            </a:r>
            <a:r>
              <a:rPr lang="en-US" dirty="0"/>
              <a:t>Write query letter and full synopsis</a:t>
            </a:r>
          </a:p>
          <a:p>
            <a:pPr marL="0" indent="0">
              <a:buNone/>
            </a:pPr>
            <a:r>
              <a:rPr lang="en-US" sz="6000" dirty="0">
                <a:solidFill>
                  <a:srgbClr val="00B050"/>
                </a:solidFill>
                <a:latin typeface="Segoe Print" panose="02000600000000000000" pitchFamily="2" charset="0"/>
                <a:sym typeface="Wingdings" panose="05000000000000000000" pitchFamily="2" charset="2"/>
              </a:rPr>
              <a:t> </a:t>
            </a:r>
            <a:r>
              <a:rPr lang="en-US" dirty="0"/>
              <a:t>Research and pitch literary agents and/or publishers </a:t>
            </a:r>
            <a:endParaRPr lang="en-US" b="1" dirty="0"/>
          </a:p>
        </p:txBody>
      </p:sp>
    </p:spTree>
    <p:extLst>
      <p:ext uri="{BB962C8B-B14F-4D97-AF65-F5344CB8AC3E}">
        <p14:creationId xmlns:p14="http://schemas.microsoft.com/office/powerpoint/2010/main" val="382535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5C69-9B6F-4498-BF2B-E5F08E261FB5}"/>
              </a:ext>
            </a:extLst>
          </p:cNvPr>
          <p:cNvSpPr>
            <a:spLocks noGrp="1"/>
          </p:cNvSpPr>
          <p:nvPr>
            <p:ph type="title"/>
          </p:nvPr>
        </p:nvSpPr>
        <p:spPr/>
        <p:txBody>
          <a:bodyPr/>
          <a:lstStyle/>
          <a:p>
            <a:r>
              <a:rPr lang="en-US" dirty="0">
                <a:solidFill>
                  <a:srgbClr val="0070C0"/>
                </a:solidFill>
              </a:rPr>
              <a:t>Query Letters</a:t>
            </a:r>
          </a:p>
        </p:txBody>
      </p:sp>
      <p:sp>
        <p:nvSpPr>
          <p:cNvPr id="3" name="Content Placeholder 2">
            <a:extLst>
              <a:ext uri="{FF2B5EF4-FFF2-40B4-BE49-F238E27FC236}">
                <a16:creationId xmlns:a16="http://schemas.microsoft.com/office/drawing/2014/main" id="{BA718DE7-5082-4120-965B-C765D63D99A8}"/>
              </a:ext>
            </a:extLst>
          </p:cNvPr>
          <p:cNvSpPr>
            <a:spLocks noGrp="1"/>
          </p:cNvSpPr>
          <p:nvPr>
            <p:ph idx="1"/>
          </p:nvPr>
        </p:nvSpPr>
        <p:spPr>
          <a:xfrm>
            <a:off x="838200" y="1825625"/>
            <a:ext cx="5257800" cy="4667250"/>
          </a:xfrm>
        </p:spPr>
        <p:txBody>
          <a:bodyPr>
            <a:noAutofit/>
          </a:bodyPr>
          <a:lstStyle/>
          <a:p>
            <a:pPr marL="0" indent="0">
              <a:lnSpc>
                <a:spcPct val="120000"/>
              </a:lnSpc>
              <a:spcBef>
                <a:spcPts val="0"/>
              </a:spcBef>
              <a:buNone/>
            </a:pPr>
            <a:r>
              <a:rPr lang="en-US" sz="1500" dirty="0"/>
              <a:t>Ms./Mrs./Mr. Literary Agent’s First Name Last Name</a:t>
            </a:r>
          </a:p>
          <a:p>
            <a:pPr marL="0" indent="0">
              <a:lnSpc>
                <a:spcPct val="120000"/>
              </a:lnSpc>
              <a:spcBef>
                <a:spcPts val="0"/>
              </a:spcBef>
              <a:buNone/>
            </a:pPr>
            <a:r>
              <a:rPr lang="en-US" sz="1500" dirty="0"/>
              <a:t>Literary Agency</a:t>
            </a:r>
          </a:p>
          <a:p>
            <a:pPr marL="0" indent="0">
              <a:lnSpc>
                <a:spcPct val="120000"/>
              </a:lnSpc>
              <a:spcBef>
                <a:spcPts val="0"/>
              </a:spcBef>
              <a:buNone/>
            </a:pPr>
            <a:r>
              <a:rPr lang="en-US" sz="1500" dirty="0"/>
              <a:t>Agency Address</a:t>
            </a:r>
          </a:p>
          <a:p>
            <a:pPr marL="0" indent="0">
              <a:lnSpc>
                <a:spcPct val="120000"/>
              </a:lnSpc>
              <a:spcBef>
                <a:spcPts val="0"/>
              </a:spcBef>
              <a:buNone/>
            </a:pPr>
            <a:r>
              <a:rPr lang="en-US" sz="1500" dirty="0"/>
              <a:t>Agency City, State Zip</a:t>
            </a:r>
          </a:p>
          <a:p>
            <a:pPr marL="0" indent="0">
              <a:lnSpc>
                <a:spcPct val="120000"/>
              </a:lnSpc>
              <a:spcBef>
                <a:spcPts val="0"/>
              </a:spcBef>
              <a:buNone/>
            </a:pPr>
            <a:endParaRPr lang="en-US" sz="1500" dirty="0"/>
          </a:p>
          <a:p>
            <a:pPr marL="0" indent="0">
              <a:lnSpc>
                <a:spcPct val="120000"/>
              </a:lnSpc>
              <a:spcBef>
                <a:spcPts val="0"/>
              </a:spcBef>
              <a:buNone/>
            </a:pPr>
            <a:r>
              <a:rPr lang="en-US" sz="1500" dirty="0"/>
              <a:t>Dear Ms./Mrs./Mr. Agent,</a:t>
            </a:r>
          </a:p>
          <a:p>
            <a:pPr marL="0" indent="0">
              <a:lnSpc>
                <a:spcPct val="120000"/>
              </a:lnSpc>
              <a:spcBef>
                <a:spcPts val="0"/>
              </a:spcBef>
              <a:buNone/>
            </a:pPr>
            <a:endParaRPr lang="en-US" sz="1500" dirty="0"/>
          </a:p>
          <a:p>
            <a:pPr marL="0" indent="0">
              <a:lnSpc>
                <a:spcPct val="120000"/>
              </a:lnSpc>
              <a:spcBef>
                <a:spcPts val="0"/>
              </a:spcBef>
              <a:buNone/>
            </a:pPr>
            <a:r>
              <a:rPr lang="en-US" sz="1500" dirty="0"/>
              <a:t>1) Manuscript details, comparative titles.</a:t>
            </a:r>
          </a:p>
          <a:p>
            <a:pPr marL="0" indent="0">
              <a:lnSpc>
                <a:spcPct val="120000"/>
              </a:lnSpc>
              <a:spcBef>
                <a:spcPts val="0"/>
              </a:spcBef>
              <a:buNone/>
            </a:pPr>
            <a:r>
              <a:rPr lang="en-US" sz="1500" dirty="0"/>
              <a:t>2) Elevator pitch.</a:t>
            </a:r>
          </a:p>
          <a:p>
            <a:pPr marL="0" indent="0">
              <a:lnSpc>
                <a:spcPct val="120000"/>
              </a:lnSpc>
              <a:spcBef>
                <a:spcPts val="0"/>
              </a:spcBef>
              <a:buNone/>
            </a:pPr>
            <a:r>
              <a:rPr lang="en-US" sz="1500" dirty="0"/>
              <a:t>3) Body paragraphs.</a:t>
            </a:r>
          </a:p>
          <a:p>
            <a:pPr marL="0" indent="0">
              <a:lnSpc>
                <a:spcPct val="120000"/>
              </a:lnSpc>
              <a:spcBef>
                <a:spcPts val="0"/>
              </a:spcBef>
              <a:buNone/>
            </a:pPr>
            <a:r>
              <a:rPr lang="en-US" sz="1500" dirty="0"/>
              <a:t>4) Writer bio. </a:t>
            </a:r>
          </a:p>
          <a:p>
            <a:pPr marL="0" indent="0">
              <a:lnSpc>
                <a:spcPct val="120000"/>
              </a:lnSpc>
              <a:spcBef>
                <a:spcPts val="0"/>
              </a:spcBef>
              <a:buNone/>
            </a:pPr>
            <a:r>
              <a:rPr lang="en-US" sz="1500" dirty="0"/>
              <a:t>5) Conclusion.</a:t>
            </a:r>
            <a:br>
              <a:rPr lang="en-US" sz="1500" dirty="0"/>
            </a:br>
            <a:br>
              <a:rPr lang="en-US" sz="1500" dirty="0"/>
            </a:br>
            <a:r>
              <a:rPr lang="en-US" sz="1500" dirty="0"/>
              <a:t>Signature,</a:t>
            </a:r>
            <a:br>
              <a:rPr lang="en-US" sz="1500" dirty="0"/>
            </a:br>
            <a:br>
              <a:rPr lang="en-US" sz="1500" dirty="0"/>
            </a:br>
            <a:r>
              <a:rPr lang="en-US" sz="1500" dirty="0"/>
              <a:t>Name</a:t>
            </a:r>
            <a:br>
              <a:rPr lang="en-US" sz="1500" dirty="0"/>
            </a:br>
            <a:r>
              <a:rPr lang="en-US" sz="1500" dirty="0"/>
              <a:t>Contact information </a:t>
            </a:r>
          </a:p>
        </p:txBody>
      </p:sp>
      <p:pic>
        <p:nvPicPr>
          <p:cNvPr id="6" name="Picture 5">
            <a:extLst>
              <a:ext uri="{FF2B5EF4-FFF2-40B4-BE49-F238E27FC236}">
                <a16:creationId xmlns:a16="http://schemas.microsoft.com/office/drawing/2014/main" id="{FA1D7F94-CF02-42F1-B744-B518959CFBCF}"/>
              </a:ext>
            </a:extLst>
          </p:cNvPr>
          <p:cNvPicPr>
            <a:picLocks noChangeAspect="1"/>
          </p:cNvPicPr>
          <p:nvPr/>
        </p:nvPicPr>
        <p:blipFill>
          <a:blip r:embed="rId3"/>
          <a:stretch>
            <a:fillRect/>
          </a:stretch>
        </p:blipFill>
        <p:spPr>
          <a:xfrm>
            <a:off x="5775158" y="2144417"/>
            <a:ext cx="5578642" cy="4029666"/>
          </a:xfrm>
          <a:prstGeom prst="rect">
            <a:avLst/>
          </a:prstGeom>
        </p:spPr>
      </p:pic>
    </p:spTree>
    <p:extLst>
      <p:ext uri="{BB962C8B-B14F-4D97-AF65-F5344CB8AC3E}">
        <p14:creationId xmlns:p14="http://schemas.microsoft.com/office/powerpoint/2010/main" val="292344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E02F-EFBC-4D27-B7C5-279ED4ED47F5}"/>
              </a:ext>
            </a:extLst>
          </p:cNvPr>
          <p:cNvSpPr>
            <a:spLocks noGrp="1"/>
          </p:cNvSpPr>
          <p:nvPr>
            <p:ph type="title"/>
          </p:nvPr>
        </p:nvSpPr>
        <p:spPr/>
        <p:txBody>
          <a:bodyPr/>
          <a:lstStyle/>
          <a:p>
            <a:r>
              <a:rPr lang="en-US" dirty="0">
                <a:solidFill>
                  <a:srgbClr val="0070C0"/>
                </a:solidFill>
              </a:rPr>
              <a:t>Literary Agents</a:t>
            </a:r>
          </a:p>
        </p:txBody>
      </p:sp>
      <p:pic>
        <p:nvPicPr>
          <p:cNvPr id="6" name="Picture 5">
            <a:extLst>
              <a:ext uri="{FF2B5EF4-FFF2-40B4-BE49-F238E27FC236}">
                <a16:creationId xmlns:a16="http://schemas.microsoft.com/office/drawing/2014/main" id="{F5FE179D-4E29-4B04-BF2E-2C4735698C80}"/>
              </a:ext>
            </a:extLst>
          </p:cNvPr>
          <p:cNvPicPr>
            <a:picLocks noChangeAspect="1"/>
          </p:cNvPicPr>
          <p:nvPr/>
        </p:nvPicPr>
        <p:blipFill>
          <a:blip r:embed="rId3"/>
          <a:stretch>
            <a:fillRect/>
          </a:stretch>
        </p:blipFill>
        <p:spPr>
          <a:xfrm>
            <a:off x="930322" y="1830419"/>
            <a:ext cx="10331355" cy="4073461"/>
          </a:xfrm>
          <a:prstGeom prst="rect">
            <a:avLst/>
          </a:prstGeom>
        </p:spPr>
      </p:pic>
    </p:spTree>
    <p:extLst>
      <p:ext uri="{BB962C8B-B14F-4D97-AF65-F5344CB8AC3E}">
        <p14:creationId xmlns:p14="http://schemas.microsoft.com/office/powerpoint/2010/main" val="56138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E02F-EFBC-4D27-B7C5-279ED4ED47F5}"/>
              </a:ext>
            </a:extLst>
          </p:cNvPr>
          <p:cNvSpPr>
            <a:spLocks noGrp="1"/>
          </p:cNvSpPr>
          <p:nvPr>
            <p:ph type="title"/>
          </p:nvPr>
        </p:nvSpPr>
        <p:spPr/>
        <p:txBody>
          <a:bodyPr/>
          <a:lstStyle/>
          <a:p>
            <a:r>
              <a:rPr lang="en-US" dirty="0">
                <a:solidFill>
                  <a:srgbClr val="0070C0"/>
                </a:solidFill>
              </a:rPr>
              <a:t>Publishers</a:t>
            </a:r>
          </a:p>
        </p:txBody>
      </p:sp>
      <p:grpSp>
        <p:nvGrpSpPr>
          <p:cNvPr id="10" name="Group 9">
            <a:extLst>
              <a:ext uri="{FF2B5EF4-FFF2-40B4-BE49-F238E27FC236}">
                <a16:creationId xmlns:a16="http://schemas.microsoft.com/office/drawing/2014/main" id="{17C01266-76CD-4D86-8B3B-A556F766A8B8}"/>
              </a:ext>
            </a:extLst>
          </p:cNvPr>
          <p:cNvGrpSpPr/>
          <p:nvPr/>
        </p:nvGrpSpPr>
        <p:grpSpPr>
          <a:xfrm>
            <a:off x="292267" y="1690688"/>
            <a:ext cx="6132733" cy="4451350"/>
            <a:chOff x="2714625" y="1690688"/>
            <a:chExt cx="6132733" cy="4451350"/>
          </a:xfrm>
        </p:grpSpPr>
        <p:pic>
          <p:nvPicPr>
            <p:cNvPr id="6" name="Picture 5">
              <a:extLst>
                <a:ext uri="{FF2B5EF4-FFF2-40B4-BE49-F238E27FC236}">
                  <a16:creationId xmlns:a16="http://schemas.microsoft.com/office/drawing/2014/main" id="{7E1E8BBD-64C8-4B4A-81A8-E57CC2E09608}"/>
                </a:ext>
              </a:extLst>
            </p:cNvPr>
            <p:cNvPicPr>
              <a:picLocks noChangeAspect="1"/>
            </p:cNvPicPr>
            <p:nvPr/>
          </p:nvPicPr>
          <p:blipFill>
            <a:blip r:embed="rId3"/>
            <a:stretch>
              <a:fillRect/>
            </a:stretch>
          </p:blipFill>
          <p:spPr>
            <a:xfrm>
              <a:off x="3344642" y="1690688"/>
              <a:ext cx="5502716" cy="4451350"/>
            </a:xfrm>
            <a:prstGeom prst="rect">
              <a:avLst/>
            </a:prstGeom>
          </p:spPr>
        </p:pic>
        <p:cxnSp>
          <p:nvCxnSpPr>
            <p:cNvPr id="8" name="Straight Arrow Connector 7">
              <a:extLst>
                <a:ext uri="{FF2B5EF4-FFF2-40B4-BE49-F238E27FC236}">
                  <a16:creationId xmlns:a16="http://schemas.microsoft.com/office/drawing/2014/main" id="{A2869EF4-ED1C-4008-83D7-04953AEBA1D1}"/>
                </a:ext>
              </a:extLst>
            </p:cNvPr>
            <p:cNvCxnSpPr/>
            <p:nvPr/>
          </p:nvCxnSpPr>
          <p:spPr>
            <a:xfrm flipV="1">
              <a:off x="2714625" y="2790825"/>
              <a:ext cx="1304925" cy="7048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57D2B948-FE70-459D-8D2B-5E11270976F8}"/>
              </a:ext>
            </a:extLst>
          </p:cNvPr>
          <p:cNvPicPr>
            <a:picLocks noChangeAspect="1"/>
          </p:cNvPicPr>
          <p:nvPr/>
        </p:nvPicPr>
        <p:blipFill>
          <a:blip r:embed="rId4"/>
          <a:stretch>
            <a:fillRect/>
          </a:stretch>
        </p:blipFill>
        <p:spPr>
          <a:xfrm>
            <a:off x="6714372" y="1688910"/>
            <a:ext cx="4905014" cy="4453128"/>
          </a:xfrm>
          <a:prstGeom prst="rect">
            <a:avLst/>
          </a:prstGeom>
        </p:spPr>
      </p:pic>
    </p:spTree>
    <p:extLst>
      <p:ext uri="{BB962C8B-B14F-4D97-AF65-F5344CB8AC3E}">
        <p14:creationId xmlns:p14="http://schemas.microsoft.com/office/powerpoint/2010/main" val="169975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CBE5-5A03-4958-B14F-04DF3EB3B56B}"/>
              </a:ext>
            </a:extLst>
          </p:cNvPr>
          <p:cNvSpPr>
            <a:spLocks noGrp="1"/>
          </p:cNvSpPr>
          <p:nvPr>
            <p:ph type="title"/>
          </p:nvPr>
        </p:nvSpPr>
        <p:spPr/>
        <p:txBody>
          <a:bodyPr/>
          <a:lstStyle/>
          <a:p>
            <a:r>
              <a:rPr lang="en-US" dirty="0">
                <a:solidFill>
                  <a:srgbClr val="0070C0"/>
                </a:solidFill>
              </a:rPr>
              <a:t>Agenda</a:t>
            </a:r>
          </a:p>
        </p:txBody>
      </p:sp>
      <p:sp>
        <p:nvSpPr>
          <p:cNvPr id="3" name="Content Placeholder 2">
            <a:extLst>
              <a:ext uri="{FF2B5EF4-FFF2-40B4-BE49-F238E27FC236}">
                <a16:creationId xmlns:a16="http://schemas.microsoft.com/office/drawing/2014/main" id="{62427BA2-FF62-46CF-8E33-7FD555049B21}"/>
              </a:ext>
            </a:extLst>
          </p:cNvPr>
          <p:cNvSpPr>
            <a:spLocks noGrp="1"/>
          </p:cNvSpPr>
          <p:nvPr>
            <p:ph idx="1"/>
          </p:nvPr>
        </p:nvSpPr>
        <p:spPr/>
        <p:txBody>
          <a:bodyPr/>
          <a:lstStyle/>
          <a:p>
            <a:r>
              <a:rPr lang="en-US" dirty="0"/>
              <a:t>Welcome</a:t>
            </a:r>
          </a:p>
          <a:p>
            <a:r>
              <a:rPr lang="en-US" dirty="0"/>
              <a:t>Introduction: My Story</a:t>
            </a:r>
          </a:p>
          <a:p>
            <a:r>
              <a:rPr lang="en-US" dirty="0"/>
              <a:t>Introduction to Self-Publishing</a:t>
            </a:r>
          </a:p>
          <a:p>
            <a:r>
              <a:rPr lang="en-US" dirty="0"/>
              <a:t>Introduction to Traditional Publishing</a:t>
            </a:r>
          </a:p>
          <a:p>
            <a:r>
              <a:rPr lang="en-US" dirty="0"/>
              <a:t>Self- vs. Traditional Publishing Summary</a:t>
            </a:r>
          </a:p>
          <a:p>
            <a:r>
              <a:rPr lang="en-US" dirty="0"/>
              <a:t>Questions</a:t>
            </a:r>
          </a:p>
        </p:txBody>
      </p:sp>
    </p:spTree>
    <p:extLst>
      <p:ext uri="{BB962C8B-B14F-4D97-AF65-F5344CB8AC3E}">
        <p14:creationId xmlns:p14="http://schemas.microsoft.com/office/powerpoint/2010/main" val="340791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D2C36-3D88-4B08-960C-F67BE1608D6C}"/>
              </a:ext>
            </a:extLst>
          </p:cNvPr>
          <p:cNvSpPr>
            <a:spLocks noGrp="1"/>
          </p:cNvSpPr>
          <p:nvPr>
            <p:ph type="title"/>
          </p:nvPr>
        </p:nvSpPr>
        <p:spPr>
          <a:xfrm>
            <a:off x="838200" y="2862262"/>
            <a:ext cx="10515600" cy="1133475"/>
          </a:xfrm>
        </p:spPr>
        <p:txBody>
          <a:bodyPr>
            <a:normAutofit fontScale="90000"/>
          </a:bodyPr>
          <a:lstStyle/>
          <a:p>
            <a:pPr algn="ctr"/>
            <a:r>
              <a:rPr lang="en-US" dirty="0">
                <a:solidFill>
                  <a:srgbClr val="0070C0"/>
                </a:solidFill>
              </a:rPr>
              <a:t>Self- vs. Traditional Publishing Summary</a:t>
            </a:r>
          </a:p>
        </p:txBody>
      </p:sp>
    </p:spTree>
    <p:extLst>
      <p:ext uri="{BB962C8B-B14F-4D97-AF65-F5344CB8AC3E}">
        <p14:creationId xmlns:p14="http://schemas.microsoft.com/office/powerpoint/2010/main" val="354481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9D660B-C75A-4A9E-96DF-DC9AB063514F}"/>
              </a:ext>
            </a:extLst>
          </p:cNvPr>
          <p:cNvSpPr>
            <a:spLocks noGrp="1"/>
          </p:cNvSpPr>
          <p:nvPr>
            <p:ph type="title"/>
          </p:nvPr>
        </p:nvSpPr>
        <p:spPr/>
        <p:txBody>
          <a:bodyPr/>
          <a:lstStyle/>
          <a:p>
            <a:r>
              <a:rPr lang="en-US" dirty="0">
                <a:solidFill>
                  <a:srgbClr val="0070C0"/>
                </a:solidFill>
              </a:rPr>
              <a:t>Pros of Each</a:t>
            </a:r>
          </a:p>
        </p:txBody>
      </p:sp>
      <p:sp>
        <p:nvSpPr>
          <p:cNvPr id="6" name="Text Placeholder 5">
            <a:extLst>
              <a:ext uri="{FF2B5EF4-FFF2-40B4-BE49-F238E27FC236}">
                <a16:creationId xmlns:a16="http://schemas.microsoft.com/office/drawing/2014/main" id="{AA348FA2-92EF-4D52-9BF8-E4F342AE6D3F}"/>
              </a:ext>
            </a:extLst>
          </p:cNvPr>
          <p:cNvSpPr>
            <a:spLocks noGrp="1"/>
          </p:cNvSpPr>
          <p:nvPr>
            <p:ph type="body" idx="1"/>
          </p:nvPr>
        </p:nvSpPr>
        <p:spPr>
          <a:xfrm>
            <a:off x="839788" y="1531263"/>
            <a:ext cx="5157787" cy="823912"/>
          </a:xfrm>
        </p:spPr>
        <p:txBody>
          <a:bodyPr/>
          <a:lstStyle/>
          <a:p>
            <a:r>
              <a:rPr lang="en-US" dirty="0"/>
              <a:t>Self-Publishing</a:t>
            </a:r>
          </a:p>
        </p:txBody>
      </p:sp>
      <p:sp>
        <p:nvSpPr>
          <p:cNvPr id="7" name="Content Placeholder 6">
            <a:extLst>
              <a:ext uri="{FF2B5EF4-FFF2-40B4-BE49-F238E27FC236}">
                <a16:creationId xmlns:a16="http://schemas.microsoft.com/office/drawing/2014/main" id="{15F64892-36D6-4428-8661-09AD9C3EF094}"/>
              </a:ext>
            </a:extLst>
          </p:cNvPr>
          <p:cNvSpPr>
            <a:spLocks noGrp="1"/>
          </p:cNvSpPr>
          <p:nvPr>
            <p:ph sz="half" idx="2"/>
          </p:nvPr>
        </p:nvSpPr>
        <p:spPr/>
        <p:txBody>
          <a:bodyPr>
            <a:normAutofit lnSpcReduction="10000"/>
          </a:bodyPr>
          <a:lstStyle/>
          <a:p>
            <a:r>
              <a:rPr lang="en-US" dirty="0"/>
              <a:t>Higher royalties</a:t>
            </a:r>
          </a:p>
          <a:p>
            <a:r>
              <a:rPr lang="en-US" dirty="0"/>
              <a:t>Creative control</a:t>
            </a:r>
          </a:p>
          <a:p>
            <a:r>
              <a:rPr lang="en-US" dirty="0"/>
              <a:t>No deadlines, publish whenever</a:t>
            </a:r>
          </a:p>
          <a:p>
            <a:r>
              <a:rPr lang="en-US" dirty="0"/>
              <a:t>Hold all rights and can decide what to do with them</a:t>
            </a:r>
          </a:p>
          <a:p>
            <a:r>
              <a:rPr lang="en-US" dirty="0"/>
              <a:t>Success stories</a:t>
            </a:r>
          </a:p>
        </p:txBody>
      </p:sp>
      <p:sp>
        <p:nvSpPr>
          <p:cNvPr id="8" name="Text Placeholder 7">
            <a:extLst>
              <a:ext uri="{FF2B5EF4-FFF2-40B4-BE49-F238E27FC236}">
                <a16:creationId xmlns:a16="http://schemas.microsoft.com/office/drawing/2014/main" id="{E57A979F-3207-4AD4-AAE5-DC2B788F4A61}"/>
              </a:ext>
            </a:extLst>
          </p:cNvPr>
          <p:cNvSpPr>
            <a:spLocks noGrp="1"/>
          </p:cNvSpPr>
          <p:nvPr>
            <p:ph type="body" sz="quarter" idx="3"/>
          </p:nvPr>
        </p:nvSpPr>
        <p:spPr>
          <a:xfrm>
            <a:off x="6172200" y="1531263"/>
            <a:ext cx="5183188" cy="823912"/>
          </a:xfrm>
        </p:spPr>
        <p:txBody>
          <a:bodyPr/>
          <a:lstStyle/>
          <a:p>
            <a:r>
              <a:rPr lang="en-US" dirty="0"/>
              <a:t>Traditionally Published</a:t>
            </a:r>
          </a:p>
        </p:txBody>
      </p:sp>
      <p:sp>
        <p:nvSpPr>
          <p:cNvPr id="9" name="Content Placeholder 8">
            <a:extLst>
              <a:ext uri="{FF2B5EF4-FFF2-40B4-BE49-F238E27FC236}">
                <a16:creationId xmlns:a16="http://schemas.microsoft.com/office/drawing/2014/main" id="{0256AEB8-00CA-4A86-9027-E2CDAEA3E53B}"/>
              </a:ext>
            </a:extLst>
          </p:cNvPr>
          <p:cNvSpPr>
            <a:spLocks noGrp="1"/>
          </p:cNvSpPr>
          <p:nvPr>
            <p:ph sz="quarter" idx="4"/>
          </p:nvPr>
        </p:nvSpPr>
        <p:spPr/>
        <p:txBody>
          <a:bodyPr>
            <a:normAutofit lnSpcReduction="10000"/>
          </a:bodyPr>
          <a:lstStyle/>
          <a:p>
            <a:r>
              <a:rPr lang="en-US" dirty="0"/>
              <a:t>Zero upfront costs</a:t>
            </a:r>
          </a:p>
          <a:p>
            <a:r>
              <a:rPr lang="en-US" dirty="0"/>
              <a:t>Get into associations </a:t>
            </a:r>
          </a:p>
          <a:p>
            <a:r>
              <a:rPr lang="en-US" dirty="0"/>
              <a:t>Award possibilities</a:t>
            </a:r>
          </a:p>
          <a:p>
            <a:r>
              <a:rPr lang="en-US" dirty="0"/>
              <a:t>They handle all accounting, statements</a:t>
            </a:r>
          </a:p>
          <a:p>
            <a:r>
              <a:rPr lang="en-US" dirty="0"/>
              <a:t>Stigma gone</a:t>
            </a:r>
          </a:p>
          <a:p>
            <a:r>
              <a:rPr lang="en-US" dirty="0"/>
              <a:t>Easier to get into brick and mortar stores</a:t>
            </a:r>
          </a:p>
        </p:txBody>
      </p:sp>
    </p:spTree>
    <p:extLst>
      <p:ext uri="{BB962C8B-B14F-4D97-AF65-F5344CB8AC3E}">
        <p14:creationId xmlns:p14="http://schemas.microsoft.com/office/powerpoint/2010/main" val="104673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9D660B-C75A-4A9E-96DF-DC9AB063514F}"/>
              </a:ext>
            </a:extLst>
          </p:cNvPr>
          <p:cNvSpPr>
            <a:spLocks noGrp="1"/>
          </p:cNvSpPr>
          <p:nvPr>
            <p:ph type="title"/>
          </p:nvPr>
        </p:nvSpPr>
        <p:spPr/>
        <p:txBody>
          <a:bodyPr/>
          <a:lstStyle/>
          <a:p>
            <a:r>
              <a:rPr lang="en-US" dirty="0">
                <a:solidFill>
                  <a:srgbClr val="0070C0"/>
                </a:solidFill>
              </a:rPr>
              <a:t>Cons of Each</a:t>
            </a:r>
          </a:p>
        </p:txBody>
      </p:sp>
      <p:sp>
        <p:nvSpPr>
          <p:cNvPr id="6" name="Text Placeholder 5">
            <a:extLst>
              <a:ext uri="{FF2B5EF4-FFF2-40B4-BE49-F238E27FC236}">
                <a16:creationId xmlns:a16="http://schemas.microsoft.com/office/drawing/2014/main" id="{AA348FA2-92EF-4D52-9BF8-E4F342AE6D3F}"/>
              </a:ext>
            </a:extLst>
          </p:cNvPr>
          <p:cNvSpPr>
            <a:spLocks noGrp="1"/>
          </p:cNvSpPr>
          <p:nvPr>
            <p:ph type="body" idx="1"/>
          </p:nvPr>
        </p:nvSpPr>
        <p:spPr>
          <a:xfrm>
            <a:off x="839788" y="1531263"/>
            <a:ext cx="5157787" cy="823912"/>
          </a:xfrm>
        </p:spPr>
        <p:txBody>
          <a:bodyPr/>
          <a:lstStyle/>
          <a:p>
            <a:r>
              <a:rPr lang="en-US" dirty="0"/>
              <a:t>Self-Publishing</a:t>
            </a:r>
          </a:p>
        </p:txBody>
      </p:sp>
      <p:sp>
        <p:nvSpPr>
          <p:cNvPr id="7" name="Content Placeholder 6">
            <a:extLst>
              <a:ext uri="{FF2B5EF4-FFF2-40B4-BE49-F238E27FC236}">
                <a16:creationId xmlns:a16="http://schemas.microsoft.com/office/drawing/2014/main" id="{15F64892-36D6-4428-8661-09AD9C3EF094}"/>
              </a:ext>
            </a:extLst>
          </p:cNvPr>
          <p:cNvSpPr>
            <a:spLocks noGrp="1"/>
          </p:cNvSpPr>
          <p:nvPr>
            <p:ph sz="half" idx="2"/>
          </p:nvPr>
        </p:nvSpPr>
        <p:spPr/>
        <p:txBody>
          <a:bodyPr>
            <a:normAutofit/>
          </a:bodyPr>
          <a:lstStyle/>
          <a:p>
            <a:r>
              <a:rPr lang="en-US" dirty="0"/>
              <a:t>High upfront costs </a:t>
            </a:r>
          </a:p>
          <a:p>
            <a:r>
              <a:rPr lang="en-US" dirty="0"/>
              <a:t>Time consuming</a:t>
            </a:r>
          </a:p>
          <a:p>
            <a:r>
              <a:rPr lang="en-US" dirty="0"/>
              <a:t>Accounting and taxes</a:t>
            </a:r>
          </a:p>
          <a:p>
            <a:r>
              <a:rPr lang="en-US" dirty="0"/>
              <a:t>Stigma</a:t>
            </a:r>
          </a:p>
        </p:txBody>
      </p:sp>
      <p:sp>
        <p:nvSpPr>
          <p:cNvPr id="8" name="Text Placeholder 7">
            <a:extLst>
              <a:ext uri="{FF2B5EF4-FFF2-40B4-BE49-F238E27FC236}">
                <a16:creationId xmlns:a16="http://schemas.microsoft.com/office/drawing/2014/main" id="{E57A979F-3207-4AD4-AAE5-DC2B788F4A61}"/>
              </a:ext>
            </a:extLst>
          </p:cNvPr>
          <p:cNvSpPr>
            <a:spLocks noGrp="1"/>
          </p:cNvSpPr>
          <p:nvPr>
            <p:ph type="body" sz="quarter" idx="3"/>
          </p:nvPr>
        </p:nvSpPr>
        <p:spPr>
          <a:xfrm>
            <a:off x="6172200" y="1531263"/>
            <a:ext cx="5183188" cy="823912"/>
          </a:xfrm>
        </p:spPr>
        <p:txBody>
          <a:bodyPr/>
          <a:lstStyle/>
          <a:p>
            <a:r>
              <a:rPr lang="en-US" dirty="0"/>
              <a:t>Traditionally Published</a:t>
            </a:r>
          </a:p>
        </p:txBody>
      </p:sp>
      <p:sp>
        <p:nvSpPr>
          <p:cNvPr id="9" name="Content Placeholder 8">
            <a:extLst>
              <a:ext uri="{FF2B5EF4-FFF2-40B4-BE49-F238E27FC236}">
                <a16:creationId xmlns:a16="http://schemas.microsoft.com/office/drawing/2014/main" id="{0256AEB8-00CA-4A86-9027-E2CDAEA3E53B}"/>
              </a:ext>
            </a:extLst>
          </p:cNvPr>
          <p:cNvSpPr>
            <a:spLocks noGrp="1"/>
          </p:cNvSpPr>
          <p:nvPr>
            <p:ph sz="quarter" idx="4"/>
          </p:nvPr>
        </p:nvSpPr>
        <p:spPr/>
        <p:txBody>
          <a:bodyPr>
            <a:normAutofit/>
          </a:bodyPr>
          <a:lstStyle/>
          <a:p>
            <a:r>
              <a:rPr lang="en-US" dirty="0"/>
              <a:t>Lower royalties</a:t>
            </a:r>
          </a:p>
          <a:p>
            <a:r>
              <a:rPr lang="en-US" dirty="0"/>
              <a:t>Less control, but with input</a:t>
            </a:r>
          </a:p>
          <a:p>
            <a:r>
              <a:rPr lang="en-US" dirty="0"/>
              <a:t>Time to publish</a:t>
            </a:r>
          </a:p>
          <a:p>
            <a:r>
              <a:rPr lang="en-US" dirty="0"/>
              <a:t>Publisher attention</a:t>
            </a:r>
          </a:p>
        </p:txBody>
      </p:sp>
    </p:spTree>
    <p:extLst>
      <p:ext uri="{BB962C8B-B14F-4D97-AF65-F5344CB8AC3E}">
        <p14:creationId xmlns:p14="http://schemas.microsoft.com/office/powerpoint/2010/main" val="219742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49CA043-20F4-4924-90D6-2CD015650FD3}"/>
              </a:ext>
            </a:extLst>
          </p:cNvPr>
          <p:cNvSpPr>
            <a:spLocks noGrp="1"/>
          </p:cNvSpPr>
          <p:nvPr>
            <p:ph type="title"/>
          </p:nvPr>
        </p:nvSpPr>
        <p:spPr/>
        <p:txBody>
          <a:bodyPr/>
          <a:lstStyle/>
          <a:p>
            <a:r>
              <a:rPr lang="en-US" dirty="0">
                <a:solidFill>
                  <a:srgbClr val="0070C0"/>
                </a:solidFill>
              </a:rPr>
              <a:t>Which is Better?</a:t>
            </a:r>
          </a:p>
        </p:txBody>
      </p:sp>
      <p:pic>
        <p:nvPicPr>
          <p:cNvPr id="5" name="Picture 4" descr="A close up of text on a white background&#10;&#10;Description automatically generated">
            <a:extLst>
              <a:ext uri="{FF2B5EF4-FFF2-40B4-BE49-F238E27FC236}">
                <a16:creationId xmlns:a16="http://schemas.microsoft.com/office/drawing/2014/main" id="{FFC41747-C332-46B1-A0CA-F53AADF27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266" y="1491335"/>
            <a:ext cx="6935468" cy="5001540"/>
          </a:xfrm>
          <a:prstGeom prst="rect">
            <a:avLst/>
          </a:prstGeom>
        </p:spPr>
      </p:pic>
    </p:spTree>
    <p:extLst>
      <p:ext uri="{BB962C8B-B14F-4D97-AF65-F5344CB8AC3E}">
        <p14:creationId xmlns:p14="http://schemas.microsoft.com/office/powerpoint/2010/main" val="1749808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49CA043-20F4-4924-90D6-2CD015650FD3}"/>
              </a:ext>
            </a:extLst>
          </p:cNvPr>
          <p:cNvSpPr>
            <a:spLocks noGrp="1"/>
          </p:cNvSpPr>
          <p:nvPr>
            <p:ph type="title"/>
          </p:nvPr>
        </p:nvSpPr>
        <p:spPr/>
        <p:txBody>
          <a:bodyPr/>
          <a:lstStyle/>
          <a:p>
            <a:r>
              <a:rPr lang="en-US" dirty="0">
                <a:solidFill>
                  <a:srgbClr val="0070C0"/>
                </a:solidFill>
              </a:rPr>
              <a:t>Key Learnings</a:t>
            </a:r>
          </a:p>
        </p:txBody>
      </p:sp>
      <p:sp>
        <p:nvSpPr>
          <p:cNvPr id="12" name="Content Placeholder 11">
            <a:extLst>
              <a:ext uri="{FF2B5EF4-FFF2-40B4-BE49-F238E27FC236}">
                <a16:creationId xmlns:a16="http://schemas.microsoft.com/office/drawing/2014/main" id="{876CDD57-682B-4430-95D2-E5F9F6C91EFC}"/>
              </a:ext>
            </a:extLst>
          </p:cNvPr>
          <p:cNvSpPr>
            <a:spLocks noGrp="1"/>
          </p:cNvSpPr>
          <p:nvPr>
            <p:ph idx="1"/>
          </p:nvPr>
        </p:nvSpPr>
        <p:spPr/>
        <p:txBody>
          <a:bodyPr>
            <a:normAutofit/>
          </a:bodyPr>
          <a:lstStyle/>
          <a:p>
            <a:r>
              <a:rPr lang="en-US" dirty="0"/>
              <a:t>Marketing expectations</a:t>
            </a:r>
          </a:p>
          <a:p>
            <a:r>
              <a:rPr lang="en-US" dirty="0"/>
              <a:t>Keep writing for relevance</a:t>
            </a:r>
          </a:p>
          <a:p>
            <a:r>
              <a:rPr lang="en-US" dirty="0"/>
              <a:t>Everything is a learning experience</a:t>
            </a:r>
          </a:p>
          <a:p>
            <a:r>
              <a:rPr lang="en-US" dirty="0"/>
              <a:t>Always-on</a:t>
            </a:r>
          </a:p>
          <a:p>
            <a:r>
              <a:rPr lang="en-US" dirty="0"/>
              <a:t>Be willing to try new things</a:t>
            </a:r>
          </a:p>
          <a:p>
            <a:r>
              <a:rPr lang="en-US" dirty="0"/>
              <a:t>Getting an agent is more difficult than getting published</a:t>
            </a:r>
          </a:p>
          <a:p>
            <a:r>
              <a:rPr lang="en-US" dirty="0"/>
              <a:t>Keep on keepin’ on</a:t>
            </a:r>
          </a:p>
        </p:txBody>
      </p:sp>
    </p:spTree>
    <p:extLst>
      <p:ext uri="{BB962C8B-B14F-4D97-AF65-F5344CB8AC3E}">
        <p14:creationId xmlns:p14="http://schemas.microsoft.com/office/powerpoint/2010/main" val="100822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the side of a building&#10;&#10;Description automatically generated">
            <a:extLst>
              <a:ext uri="{FF2B5EF4-FFF2-40B4-BE49-F238E27FC236}">
                <a16:creationId xmlns:a16="http://schemas.microsoft.com/office/drawing/2014/main" id="{0A543ADF-1309-46F7-A31D-C6C45B40F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16" y="1929090"/>
            <a:ext cx="1998622" cy="3002596"/>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5B3935F4-33A3-4FE4-9E6B-F73577C54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902" y="1929090"/>
            <a:ext cx="2008077" cy="3002595"/>
          </a:xfrm>
          <a:prstGeom prst="rect">
            <a:avLst/>
          </a:prstGeom>
        </p:spPr>
      </p:pic>
      <p:pic>
        <p:nvPicPr>
          <p:cNvPr id="17" name="Picture 16" descr="A sign in front of a blue sky&#10;&#10;Description automatically generated">
            <a:extLst>
              <a:ext uri="{FF2B5EF4-FFF2-40B4-BE49-F238E27FC236}">
                <a16:creationId xmlns:a16="http://schemas.microsoft.com/office/drawing/2014/main" id="{F84C5A7B-58C6-4BB0-835B-64FB743921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735" y="1929089"/>
            <a:ext cx="2004295" cy="3002595"/>
          </a:xfrm>
          <a:prstGeom prst="rect">
            <a:avLst/>
          </a:prstGeom>
        </p:spPr>
      </p:pic>
      <p:pic>
        <p:nvPicPr>
          <p:cNvPr id="19" name="Picture 18" descr="A close up of a sign&#10;&#10;Description automatically generated">
            <a:extLst>
              <a:ext uri="{FF2B5EF4-FFF2-40B4-BE49-F238E27FC236}">
                <a16:creationId xmlns:a16="http://schemas.microsoft.com/office/drawing/2014/main" id="{5CC9BDAC-BD11-4179-A406-8867E99573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8711" y="1926314"/>
            <a:ext cx="1998622" cy="3005370"/>
          </a:xfrm>
          <a:prstGeom prst="rect">
            <a:avLst/>
          </a:prstGeom>
        </p:spPr>
      </p:pic>
      <p:sp>
        <p:nvSpPr>
          <p:cNvPr id="4" name="Rectangle 3">
            <a:extLst>
              <a:ext uri="{FF2B5EF4-FFF2-40B4-BE49-F238E27FC236}">
                <a16:creationId xmlns:a16="http://schemas.microsoft.com/office/drawing/2014/main" id="{F5EE1167-0580-489A-8BA2-9359BFA24DEA}"/>
              </a:ext>
            </a:extLst>
          </p:cNvPr>
          <p:cNvSpPr/>
          <p:nvPr/>
        </p:nvSpPr>
        <p:spPr>
          <a:xfrm>
            <a:off x="896564" y="5409276"/>
            <a:ext cx="5257801" cy="830997"/>
          </a:xfrm>
          <a:prstGeom prst="rect">
            <a:avLst/>
          </a:prstGeom>
        </p:spPr>
        <p:txBody>
          <a:bodyPr wrap="square">
            <a:spAutoFit/>
          </a:bodyPr>
          <a:lstStyle/>
          <a:p>
            <a:r>
              <a:rPr lang="en-US" sz="2400" b="1" u="sng" dirty="0"/>
              <a:t>Website</a:t>
            </a:r>
            <a:r>
              <a:rPr lang="en-US" sz="2400" b="1" dirty="0"/>
              <a:t>: www.danlawtonfiction.com</a:t>
            </a:r>
            <a:br>
              <a:rPr lang="en-US" sz="2400" b="1" dirty="0"/>
            </a:br>
            <a:r>
              <a:rPr lang="en-US" sz="2400" b="1" u="sng" dirty="0"/>
              <a:t>Email</a:t>
            </a:r>
            <a:r>
              <a:rPr lang="en-US" sz="2400" b="1" dirty="0"/>
              <a:t>: info@danlawtonfiction.com</a:t>
            </a:r>
          </a:p>
        </p:txBody>
      </p:sp>
      <p:sp>
        <p:nvSpPr>
          <p:cNvPr id="11" name="Title 10">
            <a:extLst>
              <a:ext uri="{FF2B5EF4-FFF2-40B4-BE49-F238E27FC236}">
                <a16:creationId xmlns:a16="http://schemas.microsoft.com/office/drawing/2014/main" id="{7EB1D7F1-7C54-4D3A-9EDB-4E6A40C7F393}"/>
              </a:ext>
            </a:extLst>
          </p:cNvPr>
          <p:cNvSpPr>
            <a:spLocks noGrp="1"/>
          </p:cNvSpPr>
          <p:nvPr>
            <p:ph type="title"/>
          </p:nvPr>
        </p:nvSpPr>
        <p:spPr>
          <a:xfrm>
            <a:off x="838200" y="365125"/>
            <a:ext cx="10515600" cy="1325563"/>
          </a:xfrm>
        </p:spPr>
        <p:txBody>
          <a:bodyPr/>
          <a:lstStyle/>
          <a:p>
            <a:r>
              <a:rPr lang="en-US" dirty="0">
                <a:solidFill>
                  <a:srgbClr val="0070C0"/>
                </a:solidFill>
              </a:rPr>
              <a:t>Wrap Up</a:t>
            </a:r>
          </a:p>
        </p:txBody>
      </p:sp>
      <p:sp>
        <p:nvSpPr>
          <p:cNvPr id="12" name="Rectangle 11">
            <a:extLst>
              <a:ext uri="{FF2B5EF4-FFF2-40B4-BE49-F238E27FC236}">
                <a16:creationId xmlns:a16="http://schemas.microsoft.com/office/drawing/2014/main" id="{89EFB08C-1B30-448C-BD9E-E20098F40A96}"/>
              </a:ext>
            </a:extLst>
          </p:cNvPr>
          <p:cNvSpPr/>
          <p:nvPr/>
        </p:nvSpPr>
        <p:spPr>
          <a:xfrm>
            <a:off x="6348917" y="5406734"/>
            <a:ext cx="5617439" cy="830997"/>
          </a:xfrm>
          <a:prstGeom prst="rect">
            <a:avLst/>
          </a:prstGeom>
        </p:spPr>
        <p:txBody>
          <a:bodyPr wrap="square">
            <a:spAutoFit/>
          </a:bodyPr>
          <a:lstStyle/>
          <a:p>
            <a:r>
              <a:rPr lang="en-US" sz="2400" b="1" u="sng" dirty="0"/>
              <a:t>Twitter/Instagram</a:t>
            </a:r>
            <a:r>
              <a:rPr lang="en-US" sz="2400" b="1" dirty="0"/>
              <a:t>: @danlawtonauthor</a:t>
            </a:r>
            <a:br>
              <a:rPr lang="en-US" sz="2400" b="1" dirty="0"/>
            </a:br>
            <a:r>
              <a:rPr lang="en-US" sz="2400" b="1" u="sng" dirty="0"/>
              <a:t>Facebook</a:t>
            </a:r>
            <a:r>
              <a:rPr lang="en-US" sz="2400" b="1" dirty="0"/>
              <a:t>: facebook.com/danlawtonfiction</a:t>
            </a:r>
          </a:p>
        </p:txBody>
      </p:sp>
    </p:spTree>
    <p:extLst>
      <p:ext uri="{BB962C8B-B14F-4D97-AF65-F5344CB8AC3E}">
        <p14:creationId xmlns:p14="http://schemas.microsoft.com/office/powerpoint/2010/main" val="544419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D2C36-3D88-4B08-960C-F67BE1608D6C}"/>
              </a:ext>
            </a:extLst>
          </p:cNvPr>
          <p:cNvSpPr>
            <a:spLocks noGrp="1"/>
          </p:cNvSpPr>
          <p:nvPr>
            <p:ph type="title"/>
          </p:nvPr>
        </p:nvSpPr>
        <p:spPr>
          <a:xfrm>
            <a:off x="838200" y="2862262"/>
            <a:ext cx="10515600" cy="1133475"/>
          </a:xfrm>
        </p:spPr>
        <p:txBody>
          <a:bodyPr>
            <a:normAutofit fontScale="90000"/>
          </a:bodyPr>
          <a:lstStyle/>
          <a:p>
            <a:pPr algn="ctr"/>
            <a:r>
              <a:rPr lang="en-US" dirty="0">
                <a:solidFill>
                  <a:srgbClr val="0070C0"/>
                </a:solidFill>
              </a:rPr>
              <a:t>Questions?</a:t>
            </a:r>
            <a:br>
              <a:rPr lang="en-US" dirty="0">
                <a:solidFill>
                  <a:srgbClr val="0070C0"/>
                </a:solidFill>
              </a:rPr>
            </a:br>
            <a:r>
              <a:rPr lang="en-US" dirty="0">
                <a:solidFill>
                  <a:srgbClr val="0070C0"/>
                </a:solidFill>
              </a:rPr>
              <a:t>Let’s chat.</a:t>
            </a:r>
          </a:p>
        </p:txBody>
      </p:sp>
    </p:spTree>
    <p:extLst>
      <p:ext uri="{BB962C8B-B14F-4D97-AF65-F5344CB8AC3E}">
        <p14:creationId xmlns:p14="http://schemas.microsoft.com/office/powerpoint/2010/main" val="363273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47A95F1-35CB-44C2-BFEA-3CFC69640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38" y="1196501"/>
            <a:ext cx="10418324" cy="4464998"/>
          </a:xfrm>
          <a:prstGeom prst="rect">
            <a:avLst/>
          </a:prstGeom>
        </p:spPr>
      </p:pic>
    </p:spTree>
    <p:extLst>
      <p:ext uri="{BB962C8B-B14F-4D97-AF65-F5344CB8AC3E}">
        <p14:creationId xmlns:p14="http://schemas.microsoft.com/office/powerpoint/2010/main" val="3275851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F1CFF-03C2-448A-BE4F-6041B0D7140F}"/>
              </a:ext>
            </a:extLst>
          </p:cNvPr>
          <p:cNvSpPr>
            <a:spLocks noGrp="1"/>
          </p:cNvSpPr>
          <p:nvPr>
            <p:ph type="body" sz="half" idx="2"/>
          </p:nvPr>
        </p:nvSpPr>
        <p:spPr>
          <a:xfrm>
            <a:off x="839788" y="2057399"/>
            <a:ext cx="5256212" cy="4042611"/>
          </a:xfrm>
        </p:spPr>
        <p:txBody>
          <a:bodyPr>
            <a:normAutofit lnSpcReduction="10000"/>
          </a:bodyPr>
          <a:lstStyle/>
          <a:p>
            <a:pPr marL="285750" indent="-285750">
              <a:buFont typeface="Arial" panose="020B0604020202020204" pitchFamily="34" charset="0"/>
              <a:buChar char="•"/>
            </a:pPr>
            <a:r>
              <a:rPr lang="en-US" sz="1800" dirty="0"/>
              <a:t>Dan Lawton is a thriller, suspense, and mystery writer from New Hampshire. He’s an active member of the International Thriller Writers (ITW) Organization and the New Hampshire Writer’s Project. By day, he's an editor for an advertising agency in Manchester.</a:t>
            </a:r>
            <a:br>
              <a:rPr lang="en-US" sz="1800" dirty="0"/>
            </a:br>
            <a:br>
              <a:rPr lang="en-US" sz="1800" dirty="0"/>
            </a:br>
            <a:r>
              <a:rPr lang="en-US" sz="1800" dirty="0"/>
              <a:t>Dan's latest novel, </a:t>
            </a:r>
            <a:r>
              <a:rPr lang="en-US" sz="1800" i="1" dirty="0"/>
              <a:t>Plum Springs</a:t>
            </a:r>
            <a:r>
              <a:rPr lang="en-US" sz="1800" dirty="0"/>
              <a:t>, is the winner of the 2019 New Hampshire Writers' Project Readers' Choice Awards (Fiction category). His first novel, Deception, was named one of the best thriller novels of 2017 by the Novel Writing Festival.</a:t>
            </a:r>
            <a:br>
              <a:rPr lang="en-US" sz="1800" dirty="0"/>
            </a:br>
            <a:br>
              <a:rPr lang="en-US" sz="1800" dirty="0"/>
            </a:br>
            <a:r>
              <a:rPr lang="en-US" sz="1800" u="sng" dirty="0"/>
              <a:t>Website</a:t>
            </a:r>
            <a:r>
              <a:rPr lang="en-US" sz="1800" dirty="0"/>
              <a:t>: www.danlawtonfiction.com</a:t>
            </a:r>
            <a:br>
              <a:rPr lang="en-US" sz="1800" dirty="0"/>
            </a:br>
            <a:r>
              <a:rPr lang="en-US" sz="1800" u="sng" dirty="0"/>
              <a:t>Email</a:t>
            </a:r>
            <a:r>
              <a:rPr lang="en-US" sz="1800" dirty="0"/>
              <a:t>: info@danlawtonfiction.com</a:t>
            </a:r>
            <a:br>
              <a:rPr lang="en-US" sz="1800" dirty="0"/>
            </a:br>
            <a:r>
              <a:rPr lang="en-US" sz="1800" u="sng" dirty="0"/>
              <a:t>Twitter/Instagram</a:t>
            </a:r>
            <a:r>
              <a:rPr lang="en-US" sz="1800" dirty="0"/>
              <a:t>: @danlawtonauthor</a:t>
            </a:r>
            <a:br>
              <a:rPr lang="en-US" sz="1800" dirty="0"/>
            </a:br>
            <a:r>
              <a:rPr lang="en-US" sz="1800" u="sng" dirty="0"/>
              <a:t>Facebook</a:t>
            </a:r>
            <a:r>
              <a:rPr lang="en-US" sz="1800" dirty="0"/>
              <a:t>: facebook.com/danlawtonfiction</a:t>
            </a:r>
          </a:p>
        </p:txBody>
      </p:sp>
      <p:pic>
        <p:nvPicPr>
          <p:cNvPr id="12" name="Picture 11" descr="A person in glasses looking at the camera&#10;&#10;Description automatically generated">
            <a:extLst>
              <a:ext uri="{FF2B5EF4-FFF2-40B4-BE49-F238E27FC236}">
                <a16:creationId xmlns:a16="http://schemas.microsoft.com/office/drawing/2014/main" id="{555E28A8-E109-4BE9-979E-8F23EEF62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269" y="1775801"/>
            <a:ext cx="3607679" cy="3921614"/>
          </a:xfrm>
          <a:prstGeom prst="rect">
            <a:avLst/>
          </a:prstGeom>
        </p:spPr>
      </p:pic>
      <p:sp>
        <p:nvSpPr>
          <p:cNvPr id="14" name="Title 1">
            <a:extLst>
              <a:ext uri="{FF2B5EF4-FFF2-40B4-BE49-F238E27FC236}">
                <a16:creationId xmlns:a16="http://schemas.microsoft.com/office/drawing/2014/main" id="{8249B718-B842-4ED3-A815-1821DDE366F8}"/>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solidFill>
                  <a:srgbClr val="0070C0"/>
                </a:solidFill>
              </a:rPr>
              <a:t>Introduction: My Story</a:t>
            </a:r>
          </a:p>
        </p:txBody>
      </p:sp>
    </p:spTree>
    <p:extLst>
      <p:ext uri="{BB962C8B-B14F-4D97-AF65-F5344CB8AC3E}">
        <p14:creationId xmlns:p14="http://schemas.microsoft.com/office/powerpoint/2010/main" val="71232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D4A117A-0826-4B08-851E-2407ACC3E7F4}"/>
              </a:ext>
            </a:extLst>
          </p:cNvPr>
          <p:cNvSpPr>
            <a:spLocks noGrp="1"/>
          </p:cNvSpPr>
          <p:nvPr>
            <p:ph type="body" sz="half" idx="2"/>
          </p:nvPr>
        </p:nvSpPr>
        <p:spPr>
          <a:xfrm>
            <a:off x="839788" y="707402"/>
            <a:ext cx="5547760" cy="5776471"/>
          </a:xfrm>
        </p:spPr>
        <p:txBody>
          <a:bodyPr>
            <a:normAutofit fontScale="92500" lnSpcReduction="10000"/>
          </a:bodyPr>
          <a:lstStyle/>
          <a:p>
            <a:r>
              <a:rPr lang="en-US" sz="2000" dirty="0"/>
              <a:t>A heist goes bad when greed, a love triangle, and ulterior motives take over.</a:t>
            </a:r>
            <a:br>
              <a:rPr lang="en-US" sz="2000" dirty="0"/>
            </a:br>
            <a:br>
              <a:rPr lang="en-US" sz="2000" dirty="0"/>
            </a:br>
            <a:r>
              <a:rPr lang="en-US" sz="2000" dirty="0"/>
              <a:t>Billy is a local cop, the son of the former Sheriff who was gunned down in cold blood. Billy has made it his mission to find out why. Joining forces with Alicia—a mysterious, benevolent, and beautiful Cuban immigrant—and his well-meaning but mentally unstable brother, they seek vengeance and fortune.</a:t>
            </a:r>
            <a:br>
              <a:rPr lang="en-US" sz="2000" dirty="0"/>
            </a:br>
            <a:br>
              <a:rPr lang="en-US" sz="2000" dirty="0"/>
            </a:br>
            <a:r>
              <a:rPr lang="en-US" sz="2000" dirty="0"/>
              <a:t>George is recruited against his will and forced to help the trio with the promise of the life he’s always wanted on the other side. But when Alicia tears he and Billy into a boiling love triangle, real motivations are exposed.</a:t>
            </a:r>
            <a:br>
              <a:rPr lang="en-US" sz="2000" dirty="0"/>
            </a:br>
            <a:br>
              <a:rPr lang="en-US" sz="2000" dirty="0"/>
            </a:br>
            <a:r>
              <a:rPr lang="en-US" sz="2000" dirty="0"/>
              <a:t>With tensions mounting and the danger intensifying, the group must decide what’s more important: money, family, or love. The problem is, each one of them has a different answer. And not everyone is guaranteed to make it out alive.</a:t>
            </a:r>
            <a:br>
              <a:rPr lang="en-US" sz="2000" dirty="0"/>
            </a:br>
            <a:br>
              <a:rPr lang="en-US" sz="2000" dirty="0"/>
            </a:br>
            <a:r>
              <a:rPr lang="en-US" sz="2000" dirty="0"/>
              <a:t>Who will? Or worse, who won’t?</a:t>
            </a:r>
          </a:p>
        </p:txBody>
      </p:sp>
      <p:pic>
        <p:nvPicPr>
          <p:cNvPr id="17" name="Picture 16" descr="A sign on the side of a building&#10;&#10;Description automatically generated">
            <a:extLst>
              <a:ext uri="{FF2B5EF4-FFF2-40B4-BE49-F238E27FC236}">
                <a16:creationId xmlns:a16="http://schemas.microsoft.com/office/drawing/2014/main" id="{96AAD92D-8378-4E82-9A08-B54110935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711" y="707402"/>
            <a:ext cx="3658610" cy="5496449"/>
          </a:xfrm>
          <a:prstGeom prst="rect">
            <a:avLst/>
          </a:prstGeom>
        </p:spPr>
      </p:pic>
    </p:spTree>
    <p:extLst>
      <p:ext uri="{BB962C8B-B14F-4D97-AF65-F5344CB8AC3E}">
        <p14:creationId xmlns:p14="http://schemas.microsoft.com/office/powerpoint/2010/main" val="271888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D4A117A-0826-4B08-851E-2407ACC3E7F4}"/>
              </a:ext>
            </a:extLst>
          </p:cNvPr>
          <p:cNvSpPr>
            <a:spLocks noGrp="1"/>
          </p:cNvSpPr>
          <p:nvPr>
            <p:ph type="body" sz="half" idx="2"/>
          </p:nvPr>
        </p:nvSpPr>
        <p:spPr>
          <a:xfrm>
            <a:off x="839788" y="708117"/>
            <a:ext cx="5547760" cy="5775757"/>
          </a:xfrm>
        </p:spPr>
        <p:txBody>
          <a:bodyPr>
            <a:normAutofit lnSpcReduction="10000"/>
          </a:bodyPr>
          <a:lstStyle/>
          <a:p>
            <a:r>
              <a:rPr lang="en-US" sz="2000" dirty="0"/>
              <a:t>The walls have secrets. Secrets that are beyond Marco Salazar’s wildest, most unfathomable, deadliest dreams.</a:t>
            </a:r>
            <a:br>
              <a:rPr lang="en-US" sz="2000" dirty="0"/>
            </a:br>
            <a:br>
              <a:rPr lang="en-US" sz="2000" dirty="0"/>
            </a:br>
            <a:r>
              <a:rPr lang="en-US" sz="2000" dirty="0"/>
              <a:t>Those walls belong to a 1941 Victorian in a quiet neighborhood on the outskirts of Boston. Uncovering the secrets threatens to unravel a whole new world that has its own set of rules, and the players who loom in the shadows are ruthless, with its net stretching even wider than Marco could have ever imagined. But with his father’s life at stake after a false imprisonment, Marco is out of options.</a:t>
            </a:r>
            <a:br>
              <a:rPr lang="en-US" sz="2000" dirty="0"/>
            </a:br>
            <a:br>
              <a:rPr lang="en-US" sz="2000" dirty="0"/>
            </a:br>
            <a:r>
              <a:rPr lang="en-US" sz="2000" dirty="0"/>
              <a:t>But Marco has no idea what he’s in for. Someone is watching. And as he learns, some secrets are better left undiscovered. He’ll need all the help he can get if he’s to uncover the truth, help his father, and stay alive himself.</a:t>
            </a:r>
            <a:br>
              <a:rPr lang="en-US" sz="2000" dirty="0"/>
            </a:br>
            <a:br>
              <a:rPr lang="en-US" sz="2000" dirty="0"/>
            </a:br>
            <a:r>
              <a:rPr lang="en-US" sz="2000" dirty="0"/>
              <a:t>And he’s running out of time.</a:t>
            </a:r>
          </a:p>
        </p:txBody>
      </p:sp>
      <p:pic>
        <p:nvPicPr>
          <p:cNvPr id="3" name="Picture 2" descr="A sign on the side of a building&#10;&#10;Description automatically generated">
            <a:extLst>
              <a:ext uri="{FF2B5EF4-FFF2-40B4-BE49-F238E27FC236}">
                <a16:creationId xmlns:a16="http://schemas.microsoft.com/office/drawing/2014/main" id="{5B3BF016-8C47-4D00-89BE-6C980DC7F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711" y="708117"/>
            <a:ext cx="3675920" cy="5496449"/>
          </a:xfrm>
          <a:prstGeom prst="rect">
            <a:avLst/>
          </a:prstGeom>
        </p:spPr>
      </p:pic>
    </p:spTree>
    <p:extLst>
      <p:ext uri="{BB962C8B-B14F-4D97-AF65-F5344CB8AC3E}">
        <p14:creationId xmlns:p14="http://schemas.microsoft.com/office/powerpoint/2010/main" val="376235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D4A117A-0826-4B08-851E-2407ACC3E7F4}"/>
              </a:ext>
            </a:extLst>
          </p:cNvPr>
          <p:cNvSpPr>
            <a:spLocks noGrp="1"/>
          </p:cNvSpPr>
          <p:nvPr>
            <p:ph type="body" sz="half" idx="2"/>
          </p:nvPr>
        </p:nvSpPr>
        <p:spPr>
          <a:xfrm>
            <a:off x="839788" y="707403"/>
            <a:ext cx="5547760" cy="5776472"/>
          </a:xfrm>
        </p:spPr>
        <p:txBody>
          <a:bodyPr>
            <a:normAutofit/>
          </a:bodyPr>
          <a:lstStyle/>
          <a:p>
            <a:r>
              <a:rPr lang="en-US" sz="2000" dirty="0"/>
              <a:t>Time is running out.</a:t>
            </a:r>
            <a:br>
              <a:rPr lang="en-US" sz="2000" dirty="0"/>
            </a:br>
            <a:br>
              <a:rPr lang="en-US" sz="2000" dirty="0"/>
            </a:br>
            <a:r>
              <a:rPr lang="en-US" sz="2000" dirty="0"/>
              <a:t>Nine-year-old Chloe Janis is abducted.</a:t>
            </a:r>
            <a:br>
              <a:rPr lang="en-US" sz="2000" dirty="0"/>
            </a:br>
            <a:br>
              <a:rPr lang="en-US" sz="2000" dirty="0"/>
            </a:br>
            <a:r>
              <a:rPr lang="en-US" sz="2000" dirty="0"/>
              <a:t>Abby, her mom, is now faced with revealing her dark past, hidden these last seventeen years, or losing her daughter forever. A cryptic message from a man she’d shoved into the dark recesses of her mind forces her into an impossible situation—revealing secrets best kept hidden or losing her daughter forever.</a:t>
            </a:r>
            <a:br>
              <a:rPr lang="en-US" sz="2000" dirty="0"/>
            </a:br>
            <a:br>
              <a:rPr lang="en-US" sz="2000" dirty="0"/>
            </a:br>
            <a:r>
              <a:rPr lang="en-US" sz="2000" dirty="0"/>
              <a:t>Secrets, deception, and betrayal surround the small town of Mifflinburg, Pennsylvania. All eyes are on the community, threatening to split open as yet unhealed wounds are probed. Fates will be rewritten and careers redefined. Everyone involved will confront their pasts if there’s any hope of Mifflinburg becoming a town at the heart of redemption and forgiveness.</a:t>
            </a:r>
          </a:p>
        </p:txBody>
      </p:sp>
      <p:pic>
        <p:nvPicPr>
          <p:cNvPr id="3" name="Picture 2" descr="A sign in front of a blue sky&#10;&#10;Description automatically generated">
            <a:extLst>
              <a:ext uri="{FF2B5EF4-FFF2-40B4-BE49-F238E27FC236}">
                <a16:creationId xmlns:a16="http://schemas.microsoft.com/office/drawing/2014/main" id="{69E0B02A-050E-4475-87A7-EBD5E819F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712" y="707402"/>
            <a:ext cx="3668994" cy="5496449"/>
          </a:xfrm>
          <a:prstGeom prst="rect">
            <a:avLst/>
          </a:prstGeom>
        </p:spPr>
      </p:pic>
    </p:spTree>
    <p:extLst>
      <p:ext uri="{BB962C8B-B14F-4D97-AF65-F5344CB8AC3E}">
        <p14:creationId xmlns:p14="http://schemas.microsoft.com/office/powerpoint/2010/main" val="182838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D4A117A-0826-4B08-851E-2407ACC3E7F4}"/>
              </a:ext>
            </a:extLst>
          </p:cNvPr>
          <p:cNvSpPr>
            <a:spLocks noGrp="1"/>
          </p:cNvSpPr>
          <p:nvPr>
            <p:ph type="body" sz="half" idx="2"/>
          </p:nvPr>
        </p:nvSpPr>
        <p:spPr>
          <a:xfrm>
            <a:off x="839788" y="708307"/>
            <a:ext cx="5547760" cy="5775455"/>
          </a:xfrm>
        </p:spPr>
        <p:txBody>
          <a:bodyPr>
            <a:noAutofit/>
          </a:bodyPr>
          <a:lstStyle/>
          <a:p>
            <a:r>
              <a:rPr lang="en-US" sz="2000" b="1" dirty="0"/>
              <a:t>Winner of the 2019 New Hampshire Writers' Project Readers' Choice Awards for Fiction</a:t>
            </a:r>
            <a:br>
              <a:rPr lang="en-US" sz="2000" dirty="0"/>
            </a:br>
            <a:endParaRPr lang="en-US" sz="2000" dirty="0"/>
          </a:p>
          <a:p>
            <a:r>
              <a:rPr lang="en-US" sz="2000" dirty="0"/>
              <a:t>Faced with the aftermath of a life-altering decision, a nine-year-old boy seeks solace in the Kentucky forest in pursuit of happiness, love, and acceptance. </a:t>
            </a:r>
          </a:p>
          <a:p>
            <a:br>
              <a:rPr lang="en-US" sz="2000" dirty="0"/>
            </a:br>
            <a:r>
              <a:rPr lang="en-US" sz="2000" dirty="0"/>
              <a:t>After a lifetime of abuse, nine-year-old Rusty Travis and his older brother Bo decide their father must be stopped when, in a drunken rage, he goes after their six-year-old sister. After their vengeance is complete, they seek refuge in the tall oak forest, where they stumble upon a mysterious runaway orphan. This leads to uncovering secrets about themselves and their family they never imagined, leading Rusty to question everything he thought he knew. With his brother by his side, they battle with the demons that shatter their world in the sleepy town of Plum Springs.</a:t>
            </a:r>
          </a:p>
        </p:txBody>
      </p:sp>
      <p:pic>
        <p:nvPicPr>
          <p:cNvPr id="3" name="Picture 2" descr="A close up of a sign&#10;&#10;Description automatically generated">
            <a:extLst>
              <a:ext uri="{FF2B5EF4-FFF2-40B4-BE49-F238E27FC236}">
                <a16:creationId xmlns:a16="http://schemas.microsoft.com/office/drawing/2014/main" id="{843857AD-F695-47C9-A4D5-047C532A2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712" y="708307"/>
            <a:ext cx="3654630" cy="5495544"/>
          </a:xfrm>
          <a:prstGeom prst="rect">
            <a:avLst/>
          </a:prstGeom>
        </p:spPr>
      </p:pic>
    </p:spTree>
    <p:extLst>
      <p:ext uri="{BB962C8B-B14F-4D97-AF65-F5344CB8AC3E}">
        <p14:creationId xmlns:p14="http://schemas.microsoft.com/office/powerpoint/2010/main" val="66317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lose up of a logo&#10;&#10;Description automatically generated">
            <a:extLst>
              <a:ext uri="{FF2B5EF4-FFF2-40B4-BE49-F238E27FC236}">
                <a16:creationId xmlns:a16="http://schemas.microsoft.com/office/drawing/2014/main" id="{19CC4A22-5E6E-4EE9-9151-F93C4B7200B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020" r="2020"/>
          <a:stretch>
            <a:fillRect/>
          </a:stretch>
        </p:blipFill>
        <p:spPr>
          <a:xfrm>
            <a:off x="6675436" y="1346200"/>
            <a:ext cx="4676775" cy="4873625"/>
          </a:xfrm>
        </p:spPr>
      </p:pic>
      <p:sp>
        <p:nvSpPr>
          <p:cNvPr id="9" name="Text Placeholder 8">
            <a:extLst>
              <a:ext uri="{FF2B5EF4-FFF2-40B4-BE49-F238E27FC236}">
                <a16:creationId xmlns:a16="http://schemas.microsoft.com/office/drawing/2014/main" id="{DD4A117A-0826-4B08-851E-2407ACC3E7F4}"/>
              </a:ext>
            </a:extLst>
          </p:cNvPr>
          <p:cNvSpPr>
            <a:spLocks noGrp="1"/>
          </p:cNvSpPr>
          <p:nvPr>
            <p:ph type="body" sz="half" idx="2"/>
          </p:nvPr>
        </p:nvSpPr>
        <p:spPr>
          <a:xfrm>
            <a:off x="839788" y="638175"/>
            <a:ext cx="5547760" cy="5521993"/>
          </a:xfrm>
        </p:spPr>
        <p:txBody>
          <a:bodyPr>
            <a:noAutofit/>
          </a:bodyPr>
          <a:lstStyle/>
          <a:p>
            <a:r>
              <a:rPr lang="en-US" sz="1700" dirty="0"/>
              <a:t>The green house is more than a greenhouse.</a:t>
            </a:r>
            <a:br>
              <a:rPr lang="en-US" sz="1700" dirty="0"/>
            </a:br>
            <a:br>
              <a:rPr lang="en-US" sz="1700" dirty="0"/>
            </a:br>
            <a:r>
              <a:rPr lang="en-US" sz="1700" dirty="0"/>
              <a:t>Seven flowers, seven colors, seven meanings, and one 37-year-old secret—the green house is the keeper of it all. Its creator, Girard, is a fragile elderly man whose life was shattered by a tragedy nearly four decades ago. And when tragedy strikes again—this time to his beloved deaf wife, Miriam—Girard struggles to cope.</a:t>
            </a:r>
            <a:br>
              <a:rPr lang="en-US" sz="1700" dirty="0"/>
            </a:br>
            <a:br>
              <a:rPr lang="en-US" sz="1700" dirty="0"/>
            </a:br>
            <a:r>
              <a:rPr lang="en-US" sz="1700" dirty="0"/>
              <a:t>Miriam is missing and presumed dead, and the pain of the two interwoven tragedies drives Girard to places of his psyche he desperately tries but is unable to escape. And while the green house he constructed reminds him every day of the regret and the agony and the heartache, it’s the only place in his world that offers him peace and tranquility.</a:t>
            </a:r>
            <a:br>
              <a:rPr lang="en-US" sz="1700" dirty="0"/>
            </a:br>
            <a:br>
              <a:rPr lang="en-US" sz="1700" dirty="0"/>
            </a:br>
            <a:r>
              <a:rPr lang="en-US" sz="1700" dirty="0"/>
              <a:t>As his grief slowly tortures him, he turns to the green house as his savior, and with it, he discovers the power behind it that not even he knew existed. And if he listens closely enough, he may be offered the greatest miracle of all—hope for a second chance. But is hope dangerous, or is it the greatest gift life can give? The answer could derail Girard’s existence. </a:t>
            </a:r>
          </a:p>
        </p:txBody>
      </p:sp>
      <p:sp>
        <p:nvSpPr>
          <p:cNvPr id="7" name="Text Placeholder 8">
            <a:extLst>
              <a:ext uri="{FF2B5EF4-FFF2-40B4-BE49-F238E27FC236}">
                <a16:creationId xmlns:a16="http://schemas.microsoft.com/office/drawing/2014/main" id="{B58FBE3D-4109-48BF-975B-5EE7AF347E00}"/>
              </a:ext>
            </a:extLst>
          </p:cNvPr>
          <p:cNvSpPr txBox="1">
            <a:spLocks/>
          </p:cNvSpPr>
          <p:nvPr/>
        </p:nvSpPr>
        <p:spPr>
          <a:xfrm>
            <a:off x="6239944" y="638175"/>
            <a:ext cx="5547760" cy="5521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4000" b="1" dirty="0">
                <a:solidFill>
                  <a:srgbClr val="0070C0"/>
                </a:solidFill>
              </a:rPr>
              <a:t>The Green House </a:t>
            </a:r>
          </a:p>
        </p:txBody>
      </p:sp>
    </p:spTree>
    <p:extLst>
      <p:ext uri="{BB962C8B-B14F-4D97-AF65-F5344CB8AC3E}">
        <p14:creationId xmlns:p14="http://schemas.microsoft.com/office/powerpoint/2010/main" val="770858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2664</TotalTime>
  <Words>5448</Words>
  <Application>Microsoft Office PowerPoint</Application>
  <PresentationFormat>Widescreen</PresentationFormat>
  <Paragraphs>444</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Segoe Print</vt:lpstr>
      <vt:lpstr>Office Theme</vt:lpstr>
      <vt:lpstr>Self- vs. Traditional Publishing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Self-Publishing</vt:lpstr>
      <vt:lpstr>How To Self-Publish</vt:lpstr>
      <vt:lpstr>Paperback</vt:lpstr>
      <vt:lpstr>E-Book</vt:lpstr>
      <vt:lpstr>Audiobook</vt:lpstr>
      <vt:lpstr>Introduction to Traditional Publishing</vt:lpstr>
      <vt:lpstr>How To Get Traditionally Published</vt:lpstr>
      <vt:lpstr>Query Letters</vt:lpstr>
      <vt:lpstr>Literary Agents</vt:lpstr>
      <vt:lpstr>Publishers</vt:lpstr>
      <vt:lpstr>Self- vs. Traditional Publishing Summary</vt:lpstr>
      <vt:lpstr>Pros of Each</vt:lpstr>
      <vt:lpstr>Cons of Each</vt:lpstr>
      <vt:lpstr>Which is Better?</vt:lpstr>
      <vt:lpstr>Key Learnings</vt:lpstr>
      <vt:lpstr>Wrap Up</vt:lpstr>
      <vt:lpstr>Questions? Let’s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vs. Traditional Publishing</dc:title>
  <dc:creator>Dan Lawton</dc:creator>
  <cp:lastModifiedBy>Dan Lawton</cp:lastModifiedBy>
  <cp:revision>131</cp:revision>
  <dcterms:created xsi:type="dcterms:W3CDTF">2019-09-23T14:13:01Z</dcterms:created>
  <dcterms:modified xsi:type="dcterms:W3CDTF">2019-10-11T19:33:10Z</dcterms:modified>
</cp:coreProperties>
</file>